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355" r:id="rId2"/>
    <p:sldId id="357" r:id="rId3"/>
    <p:sldId id="356" r:id="rId4"/>
    <p:sldId id="358" r:id="rId5"/>
    <p:sldId id="359" r:id="rId6"/>
    <p:sldId id="360" r:id="rId7"/>
    <p:sldId id="361" r:id="rId8"/>
    <p:sldId id="362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28" userDrawn="1">
          <p15:clr>
            <a:srgbClr val="A4A3A4"/>
          </p15:clr>
        </p15:guide>
        <p15:guide id="2" pos="224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drew Efimovsky" initials="AE" lastIdx="3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BAA"/>
    <a:srgbClr val="00B050"/>
    <a:srgbClr val="D7181E"/>
    <a:srgbClr val="FFCCCC"/>
    <a:srgbClr val="FFFF99"/>
    <a:srgbClr val="B3CEE5"/>
    <a:srgbClr val="CCFF99"/>
    <a:srgbClr val="FFCC99"/>
    <a:srgbClr val="F3A671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62" autoAdjust="0"/>
    <p:restoredTop sz="96830" autoAdjust="0"/>
  </p:normalViewPr>
  <p:slideViewPr>
    <p:cSldViewPr snapToGrid="0" showGuides="1">
      <p:cViewPr varScale="1">
        <p:scale>
          <a:sx n="112" d="100"/>
          <a:sy n="112" d="100"/>
        </p:scale>
        <p:origin x="1452" y="108"/>
      </p:cViewPr>
      <p:guideLst>
        <p:guide orient="horz" pos="2228"/>
        <p:guide pos="2245"/>
      </p:guideLst>
    </p:cSldViewPr>
  </p:slideViewPr>
  <p:outlineViewPr>
    <p:cViewPr>
      <p:scale>
        <a:sx n="33" d="100"/>
        <a:sy n="33" d="100"/>
      </p:scale>
      <p:origin x="0" y="-1107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37596"/>
    </p:cViewPr>
  </p:sorterViewPr>
  <p:notesViewPr>
    <p:cSldViewPr snapToGrid="0" showGuides="1">
      <p:cViewPr varScale="1">
        <p:scale>
          <a:sx n="97" d="100"/>
          <a:sy n="97" d="100"/>
        </p:scale>
        <p:origin x="648" y="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F58752-EDA5-40AB-A891-727AA1C2B917}" type="datetimeFigureOut">
              <a:rPr lang="ru-RU" smtClean="0"/>
              <a:t>03.12.2020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344027-2C1F-4C73-9A78-FE4A005618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16646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3E3B-5340-48C2-BBF1-E251CA96180E}" type="datetimeFigureOut">
              <a:rPr lang="ru-RU" smtClean="0"/>
              <a:t>03.12.2020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2719E-75ED-4A60-9985-4C4236D7F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42131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3E3B-5340-48C2-BBF1-E251CA96180E}" type="datetimeFigureOut">
              <a:rPr lang="ru-RU" smtClean="0"/>
              <a:t>03.12.2020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2719E-75ED-4A60-9985-4C4236D7F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49731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3E3B-5340-48C2-BBF1-E251CA96180E}" type="datetimeFigureOut">
              <a:rPr lang="ru-RU" smtClean="0"/>
              <a:t>03.12.2020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2719E-75ED-4A60-9985-4C4236D7F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7764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3E3B-5340-48C2-BBF1-E251CA96180E}" type="datetimeFigureOut">
              <a:rPr lang="ru-RU" smtClean="0"/>
              <a:t>03.12.2020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2719E-75ED-4A60-9985-4C4236D7F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51062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3E3B-5340-48C2-BBF1-E251CA96180E}" type="datetimeFigureOut">
              <a:rPr lang="ru-RU" smtClean="0"/>
              <a:t>03.12.2020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2719E-75ED-4A60-9985-4C4236D7F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79713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3E3B-5340-48C2-BBF1-E251CA96180E}" type="datetimeFigureOut">
              <a:rPr lang="ru-RU" smtClean="0"/>
              <a:t>03.12.2020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2719E-75ED-4A60-9985-4C4236D7F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14595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3E3B-5340-48C2-BBF1-E251CA96180E}" type="datetimeFigureOut">
              <a:rPr lang="ru-RU" smtClean="0"/>
              <a:t>03.12.2020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2719E-75ED-4A60-9985-4C4236D7F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65928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3E3B-5340-48C2-BBF1-E251CA96180E}" type="datetimeFigureOut">
              <a:rPr lang="ru-RU" smtClean="0"/>
              <a:t>03.12.2020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2719E-75ED-4A60-9985-4C4236D7F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91667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3E3B-5340-48C2-BBF1-E251CA96180E}" type="datetimeFigureOut">
              <a:rPr lang="ru-RU" smtClean="0"/>
              <a:t>03.12.2020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2719E-75ED-4A60-9985-4C4236D7F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61199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3E3B-5340-48C2-BBF1-E251CA96180E}" type="datetimeFigureOut">
              <a:rPr lang="ru-RU" smtClean="0"/>
              <a:t>03.12.2020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2719E-75ED-4A60-9985-4C4236D7F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28287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3E3B-5340-48C2-BBF1-E251CA96180E}" type="datetimeFigureOut">
              <a:rPr lang="ru-RU" smtClean="0"/>
              <a:t>03.12.2020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2719E-75ED-4A60-9985-4C4236D7F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2030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3A3E3B-5340-48C2-BBF1-E251CA96180E}" type="datetimeFigureOut">
              <a:rPr lang="ru-RU" smtClean="0"/>
              <a:t>03.12.2020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2719E-75ED-4A60-9985-4C4236D7F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1664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fif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e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4631" y="4390845"/>
            <a:ext cx="1909322" cy="1750567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7152770" y="1"/>
            <a:ext cx="1999211" cy="6857999"/>
          </a:xfrm>
          <a:prstGeom prst="rect">
            <a:avLst/>
          </a:prstGeom>
          <a:solidFill>
            <a:srgbClr val="005BAA"/>
          </a:solidFill>
          <a:ln>
            <a:noFill/>
          </a:ln>
          <a:effectLst>
            <a:glow rad="25400">
              <a:schemeClr val="tx1">
                <a:lumMod val="50000"/>
                <a:lumOff val="50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3994" y="367314"/>
            <a:ext cx="1816760" cy="149837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7" name="Овал 16"/>
          <p:cNvSpPr/>
          <p:nvPr/>
        </p:nvSpPr>
        <p:spPr>
          <a:xfrm>
            <a:off x="6392035" y="4093320"/>
            <a:ext cx="2664000" cy="2664000"/>
          </a:xfrm>
          <a:prstGeom prst="ellipse">
            <a:avLst/>
          </a:prstGeom>
          <a:solidFill>
            <a:schemeClr val="bg1"/>
          </a:solidFill>
          <a:ln w="76200">
            <a:noFill/>
          </a:ln>
          <a:effectLst>
            <a:glow rad="25400">
              <a:schemeClr val="tx1">
                <a:lumMod val="50000"/>
                <a:lumOff val="50000"/>
                <a:alpha val="39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6572035" y="4273320"/>
            <a:ext cx="2304000" cy="2304000"/>
          </a:xfrm>
          <a:prstGeom prst="ellipse">
            <a:avLst/>
          </a:prstGeom>
          <a:solidFill>
            <a:srgbClr val="005BAA"/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7219" y="4575291"/>
            <a:ext cx="873630" cy="1555366"/>
          </a:xfrm>
          <a:prstGeom prst="rect">
            <a:avLst/>
          </a:prstGeom>
          <a:ln>
            <a:noFill/>
          </a:ln>
          <a:effectLst>
            <a:glow rad="25400">
              <a:schemeClr val="tx1">
                <a:lumMod val="50000"/>
                <a:lumOff val="50000"/>
                <a:alpha val="40000"/>
              </a:scheme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0" y="0"/>
            <a:ext cx="7152768" cy="6857999"/>
          </a:xfrm>
        </p:spPr>
        <p:txBody>
          <a:bodyPr anchor="ctr">
            <a:normAutofit/>
          </a:bodyPr>
          <a:lstStyle/>
          <a:p>
            <a:r>
              <a:rPr lang="ru-RU" sz="3600" b="1" dirty="0">
                <a:solidFill>
                  <a:srgbClr val="005BA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ea typeface="Microsoft YaHei UI" panose="020B0503020204020204" pitchFamily="34" charset="-122"/>
                <a:cs typeface="Segoe UI Semibold" panose="020B0702040204020203" pitchFamily="34" charset="0"/>
              </a:rPr>
              <a:t>БЕЗОПАСНЫЙ МАРШРУТ, ПОСТРОЕНИЕ ИНДИВИДУАЛЬНОЙ СХЕМЫ ДОМ-ШКОЛА-ДОМ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8744" y="4575291"/>
            <a:ext cx="873630" cy="1555366"/>
          </a:xfrm>
          <a:prstGeom prst="rect">
            <a:avLst/>
          </a:prstGeom>
          <a:ln>
            <a:noFill/>
          </a:ln>
          <a:effectLst>
            <a:glow rad="25400">
              <a:schemeClr val="tx1">
                <a:lumMod val="50000"/>
                <a:lumOff val="50000"/>
                <a:alpha val="40000"/>
              </a:scheme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58613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196428" y="3097535"/>
            <a:ext cx="678587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2000" dirty="0">
                <a:solidFill>
                  <a:srgbClr val="C0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Проезжая часть </a:t>
            </a:r>
            <a:r>
              <a:rPr lang="ru-RU" sz="20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– это часть дороги, по которой </a:t>
            </a:r>
            <a:r>
              <a:rPr lang="ru-RU" sz="2000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движутся </a:t>
            </a:r>
            <a:r>
              <a:rPr lang="ru-RU" sz="20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автомобили, автобусы, троллейбусы и трамваи </a:t>
            </a:r>
            <a:r>
              <a:rPr lang="ru-RU" sz="2000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(</a:t>
            </a:r>
            <a:r>
              <a:rPr lang="ru-RU" sz="20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транспортные средства).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080" b="13439"/>
          <a:stretch/>
        </p:blipFill>
        <p:spPr>
          <a:xfrm>
            <a:off x="319298" y="189324"/>
            <a:ext cx="6663000" cy="290866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pSp>
        <p:nvGrpSpPr>
          <p:cNvPr id="2" name="Группа 1"/>
          <p:cNvGrpSpPr/>
          <p:nvPr/>
        </p:nvGrpSpPr>
        <p:grpSpPr>
          <a:xfrm>
            <a:off x="6392035" y="1"/>
            <a:ext cx="2754000" cy="6857999"/>
            <a:chOff x="6392035" y="1"/>
            <a:chExt cx="2754000" cy="6857999"/>
          </a:xfrm>
        </p:grpSpPr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04631" y="4390845"/>
              <a:ext cx="1909322" cy="1750567"/>
            </a:xfrm>
            <a:prstGeom prst="rect">
              <a:avLst/>
            </a:prstGeom>
          </p:spPr>
        </p:pic>
        <p:sp>
          <p:nvSpPr>
            <p:cNvPr id="20" name="Прямоугольник 19"/>
            <p:cNvSpPr/>
            <p:nvPr/>
          </p:nvSpPr>
          <p:spPr>
            <a:xfrm>
              <a:off x="7146824" y="1"/>
              <a:ext cx="1999211" cy="6857999"/>
            </a:xfrm>
            <a:prstGeom prst="rect">
              <a:avLst/>
            </a:prstGeom>
            <a:solidFill>
              <a:srgbClr val="005BAA"/>
            </a:solidFill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1" name="Рисунок 2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43994" y="367314"/>
              <a:ext cx="1816760" cy="149837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22" name="Овал 21"/>
            <p:cNvSpPr/>
            <p:nvPr/>
          </p:nvSpPr>
          <p:spPr>
            <a:xfrm>
              <a:off x="6392035" y="4093320"/>
              <a:ext cx="2664000" cy="2664000"/>
            </a:xfrm>
            <a:prstGeom prst="ellipse">
              <a:avLst/>
            </a:prstGeom>
            <a:solidFill>
              <a:schemeClr val="bg1"/>
            </a:solidFill>
            <a:ln w="76200">
              <a:noFill/>
            </a:ln>
            <a:effectLst>
              <a:glow rad="25400">
                <a:schemeClr val="tx1">
                  <a:lumMod val="50000"/>
                  <a:lumOff val="50000"/>
                  <a:alpha val="39000"/>
                </a:schemeClr>
              </a:glow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Овал 22"/>
            <p:cNvSpPr/>
            <p:nvPr/>
          </p:nvSpPr>
          <p:spPr>
            <a:xfrm>
              <a:off x="6572035" y="4273320"/>
              <a:ext cx="2304000" cy="2304000"/>
            </a:xfrm>
            <a:prstGeom prst="ellipse">
              <a:avLst/>
            </a:prstGeom>
            <a:solidFill>
              <a:srgbClr val="005BAA"/>
            </a:solidFill>
            <a:ln w="762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4" name="Рисунок 2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87219" y="4575291"/>
              <a:ext cx="873630" cy="1555366"/>
            </a:xfrm>
            <a:prstGeom prst="rect">
              <a:avLst/>
            </a:prstGeom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sp>
        <p:nvSpPr>
          <p:cNvPr id="11" name="Прямоугольник 10"/>
          <p:cNvSpPr/>
          <p:nvPr/>
        </p:nvSpPr>
        <p:spPr>
          <a:xfrm>
            <a:off x="3204280" y="4409657"/>
            <a:ext cx="301468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20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Человек, </a:t>
            </a:r>
            <a:r>
              <a:rPr lang="ru-RU" sz="2000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управляющий </a:t>
            </a:r>
            <a:r>
              <a:rPr lang="ru-RU" sz="20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транспортным средством – </a:t>
            </a:r>
            <a:r>
              <a:rPr lang="ru-RU" sz="2000" dirty="0" smtClean="0">
                <a:solidFill>
                  <a:srgbClr val="C0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водитель</a:t>
            </a:r>
            <a:r>
              <a:rPr lang="ru-RU" sz="20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506"/>
          <a:stretch/>
        </p:blipFill>
        <p:spPr>
          <a:xfrm>
            <a:off x="301193" y="4201449"/>
            <a:ext cx="2673563" cy="230304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87933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106780" y="3363851"/>
            <a:ext cx="68189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dirty="0">
                <a:solidFill>
                  <a:srgbClr val="C0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Пешеходы</a:t>
            </a:r>
            <a:r>
              <a:rPr lang="ru-RU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передвигаются по </a:t>
            </a:r>
            <a:r>
              <a:rPr lang="ru-RU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тротуарам, </a:t>
            </a:r>
            <a:r>
              <a:rPr lang="ru-RU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пешеходным </a:t>
            </a:r>
            <a:br>
              <a:rPr lang="ru-RU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и </a:t>
            </a:r>
            <a:r>
              <a:rPr lang="ru-RU" dirty="0" err="1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велопешеходным</a:t>
            </a:r>
            <a:r>
              <a:rPr lang="ru-RU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 дорожкам, пересекают проезжую часть по переходам. Когда мы передвигаемся пешком – мы являемся пешеходами.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81" b="10781"/>
          <a:stretch/>
        </p:blipFill>
        <p:spPr>
          <a:xfrm flipH="1">
            <a:off x="196428" y="78537"/>
            <a:ext cx="6729300" cy="323625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pSp>
        <p:nvGrpSpPr>
          <p:cNvPr id="2" name="Группа 1"/>
          <p:cNvGrpSpPr/>
          <p:nvPr/>
        </p:nvGrpSpPr>
        <p:grpSpPr>
          <a:xfrm>
            <a:off x="6392035" y="1"/>
            <a:ext cx="2754000" cy="6857999"/>
            <a:chOff x="6392035" y="1"/>
            <a:chExt cx="2754000" cy="6857999"/>
          </a:xfrm>
        </p:grpSpPr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04631" y="4390845"/>
              <a:ext cx="1909322" cy="1750567"/>
            </a:xfrm>
            <a:prstGeom prst="rect">
              <a:avLst/>
            </a:prstGeom>
          </p:spPr>
        </p:pic>
        <p:sp>
          <p:nvSpPr>
            <p:cNvPr id="20" name="Прямоугольник 19"/>
            <p:cNvSpPr/>
            <p:nvPr/>
          </p:nvSpPr>
          <p:spPr>
            <a:xfrm>
              <a:off x="7146824" y="1"/>
              <a:ext cx="1999211" cy="6857999"/>
            </a:xfrm>
            <a:prstGeom prst="rect">
              <a:avLst/>
            </a:prstGeom>
            <a:solidFill>
              <a:srgbClr val="005BAA"/>
            </a:solidFill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1" name="Рисунок 2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43994" y="367314"/>
              <a:ext cx="1816760" cy="149837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22" name="Овал 21"/>
            <p:cNvSpPr/>
            <p:nvPr/>
          </p:nvSpPr>
          <p:spPr>
            <a:xfrm>
              <a:off x="6392035" y="4093320"/>
              <a:ext cx="2664000" cy="2664000"/>
            </a:xfrm>
            <a:prstGeom prst="ellipse">
              <a:avLst/>
            </a:prstGeom>
            <a:solidFill>
              <a:schemeClr val="bg1"/>
            </a:solidFill>
            <a:ln w="76200">
              <a:noFill/>
            </a:ln>
            <a:effectLst>
              <a:glow rad="25400">
                <a:schemeClr val="tx1">
                  <a:lumMod val="50000"/>
                  <a:lumOff val="50000"/>
                  <a:alpha val="39000"/>
                </a:schemeClr>
              </a:glow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Овал 22"/>
            <p:cNvSpPr/>
            <p:nvPr/>
          </p:nvSpPr>
          <p:spPr>
            <a:xfrm>
              <a:off x="6572035" y="4273320"/>
              <a:ext cx="2304000" cy="2304000"/>
            </a:xfrm>
            <a:prstGeom prst="ellipse">
              <a:avLst/>
            </a:prstGeom>
            <a:solidFill>
              <a:srgbClr val="005BAA"/>
            </a:solidFill>
            <a:ln w="762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4" name="Рисунок 2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87219" y="4575291"/>
              <a:ext cx="873630" cy="1555366"/>
            </a:xfrm>
            <a:prstGeom prst="rect">
              <a:avLst/>
            </a:prstGeom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sp>
        <p:nvSpPr>
          <p:cNvPr id="12" name="Прямоугольник 11"/>
          <p:cNvSpPr/>
          <p:nvPr/>
        </p:nvSpPr>
        <p:spPr>
          <a:xfrm>
            <a:off x="2721415" y="4515124"/>
            <a:ext cx="358062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Если кто-то едет на </a:t>
            </a:r>
            <a:r>
              <a:rPr lang="ru-RU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велосипеде</a:t>
            </a:r>
            <a:r>
              <a:rPr lang="ru-RU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то он </a:t>
            </a:r>
            <a:r>
              <a:rPr lang="ru-RU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– </a:t>
            </a:r>
            <a:r>
              <a:rPr lang="ru-RU" dirty="0" smtClean="0">
                <a:solidFill>
                  <a:srgbClr val="C0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велосипедист</a:t>
            </a:r>
            <a:r>
              <a:rPr lang="ru-RU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 Он тоже водитель. Для </a:t>
            </a:r>
            <a:r>
              <a:rPr lang="ru-RU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него есть свои правила дорожного движения, которые он должен выполнять.</a:t>
            </a:r>
            <a:endParaRPr kumimoji="0" lang="ru-RU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87" t="11070" r="-1" b="2874"/>
          <a:stretch/>
        </p:blipFill>
        <p:spPr>
          <a:xfrm>
            <a:off x="217843" y="4668543"/>
            <a:ext cx="2392510" cy="208877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16781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493060" y="3606151"/>
            <a:ext cx="618480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20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Когда мы едем в </a:t>
            </a:r>
            <a:r>
              <a:rPr lang="ru-RU" sz="2000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автобусе, троллейбусе, трамвае, автомобиле – то </a:t>
            </a:r>
            <a:r>
              <a:rPr lang="ru-RU" sz="20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мы </a:t>
            </a:r>
            <a:r>
              <a:rPr lang="ru-RU" sz="2000" dirty="0">
                <a:solidFill>
                  <a:srgbClr val="C0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пассажиры</a:t>
            </a:r>
            <a:r>
              <a:rPr lang="ru-RU" sz="20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 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37" b="3761"/>
          <a:stretch/>
        </p:blipFill>
        <p:spPr>
          <a:xfrm>
            <a:off x="591671" y="251013"/>
            <a:ext cx="6187692" cy="334295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pSp>
        <p:nvGrpSpPr>
          <p:cNvPr id="2" name="Группа 1"/>
          <p:cNvGrpSpPr/>
          <p:nvPr/>
        </p:nvGrpSpPr>
        <p:grpSpPr>
          <a:xfrm>
            <a:off x="6392035" y="1"/>
            <a:ext cx="2754000" cy="6857999"/>
            <a:chOff x="6392035" y="1"/>
            <a:chExt cx="2754000" cy="6857999"/>
          </a:xfrm>
        </p:grpSpPr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04631" y="4390845"/>
              <a:ext cx="1909322" cy="1750567"/>
            </a:xfrm>
            <a:prstGeom prst="rect">
              <a:avLst/>
            </a:prstGeom>
          </p:spPr>
        </p:pic>
        <p:sp>
          <p:nvSpPr>
            <p:cNvPr id="20" name="Прямоугольник 19"/>
            <p:cNvSpPr/>
            <p:nvPr/>
          </p:nvSpPr>
          <p:spPr>
            <a:xfrm>
              <a:off x="7146824" y="1"/>
              <a:ext cx="1999211" cy="6857999"/>
            </a:xfrm>
            <a:prstGeom prst="rect">
              <a:avLst/>
            </a:prstGeom>
            <a:solidFill>
              <a:srgbClr val="005BAA"/>
            </a:solidFill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1" name="Рисунок 2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43994" y="367314"/>
              <a:ext cx="1816760" cy="149837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22" name="Овал 21"/>
            <p:cNvSpPr/>
            <p:nvPr/>
          </p:nvSpPr>
          <p:spPr>
            <a:xfrm>
              <a:off x="6392035" y="4093320"/>
              <a:ext cx="2664000" cy="2664000"/>
            </a:xfrm>
            <a:prstGeom prst="ellipse">
              <a:avLst/>
            </a:prstGeom>
            <a:solidFill>
              <a:schemeClr val="bg1"/>
            </a:solidFill>
            <a:ln w="76200">
              <a:noFill/>
            </a:ln>
            <a:effectLst>
              <a:glow rad="25400">
                <a:schemeClr val="tx1">
                  <a:lumMod val="50000"/>
                  <a:lumOff val="50000"/>
                  <a:alpha val="39000"/>
                </a:schemeClr>
              </a:glow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Овал 22"/>
            <p:cNvSpPr/>
            <p:nvPr/>
          </p:nvSpPr>
          <p:spPr>
            <a:xfrm>
              <a:off x="6572035" y="4273320"/>
              <a:ext cx="2304000" cy="2304000"/>
            </a:xfrm>
            <a:prstGeom prst="ellipse">
              <a:avLst/>
            </a:prstGeom>
            <a:solidFill>
              <a:srgbClr val="005BAA"/>
            </a:solidFill>
            <a:ln w="762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4" name="Рисунок 2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87219" y="4575291"/>
              <a:ext cx="873630" cy="1555366"/>
            </a:xfrm>
            <a:prstGeom prst="rect">
              <a:avLst/>
            </a:prstGeom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sp>
        <p:nvSpPr>
          <p:cNvPr id="12" name="Прямоугольник 11"/>
          <p:cNvSpPr/>
          <p:nvPr/>
        </p:nvSpPr>
        <p:spPr>
          <a:xfrm>
            <a:off x="3439024" y="4585899"/>
            <a:ext cx="286301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2000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Человек</a:t>
            </a:r>
            <a:r>
              <a:rPr lang="ru-RU" sz="20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который </a:t>
            </a:r>
            <a:r>
              <a:rPr lang="ru-RU" sz="2000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управляет транспортным средством – </a:t>
            </a:r>
            <a:r>
              <a:rPr lang="ru-RU" sz="2000" dirty="0">
                <a:solidFill>
                  <a:srgbClr val="C0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водитель</a:t>
            </a:r>
            <a:r>
              <a:rPr lang="ru-RU" sz="20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118" t="32339" r="-1"/>
          <a:stretch/>
        </p:blipFill>
        <p:spPr>
          <a:xfrm>
            <a:off x="591671" y="4371935"/>
            <a:ext cx="2757354" cy="2304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42354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6392035" y="1"/>
            <a:ext cx="2754000" cy="6857999"/>
            <a:chOff x="6392035" y="1"/>
            <a:chExt cx="2754000" cy="6857999"/>
          </a:xfrm>
        </p:grpSpPr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04631" y="4390845"/>
              <a:ext cx="1909322" cy="1750567"/>
            </a:xfrm>
            <a:prstGeom prst="rect">
              <a:avLst/>
            </a:prstGeom>
          </p:spPr>
        </p:pic>
        <p:sp>
          <p:nvSpPr>
            <p:cNvPr id="20" name="Прямоугольник 19"/>
            <p:cNvSpPr/>
            <p:nvPr/>
          </p:nvSpPr>
          <p:spPr>
            <a:xfrm>
              <a:off x="7146824" y="1"/>
              <a:ext cx="1999211" cy="6857999"/>
            </a:xfrm>
            <a:prstGeom prst="rect">
              <a:avLst/>
            </a:prstGeom>
            <a:solidFill>
              <a:srgbClr val="005BAA"/>
            </a:solidFill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1" name="Рисунок 2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43994" y="367314"/>
              <a:ext cx="1816760" cy="149837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22" name="Овал 21"/>
            <p:cNvSpPr/>
            <p:nvPr/>
          </p:nvSpPr>
          <p:spPr>
            <a:xfrm>
              <a:off x="6392035" y="4093320"/>
              <a:ext cx="2664000" cy="2664000"/>
            </a:xfrm>
            <a:prstGeom prst="ellipse">
              <a:avLst/>
            </a:prstGeom>
            <a:solidFill>
              <a:schemeClr val="bg1"/>
            </a:solidFill>
            <a:ln w="76200">
              <a:noFill/>
            </a:ln>
            <a:effectLst>
              <a:glow rad="25400">
                <a:schemeClr val="tx1">
                  <a:lumMod val="50000"/>
                  <a:lumOff val="50000"/>
                  <a:alpha val="39000"/>
                </a:schemeClr>
              </a:glow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Овал 22"/>
            <p:cNvSpPr/>
            <p:nvPr/>
          </p:nvSpPr>
          <p:spPr>
            <a:xfrm>
              <a:off x="6572035" y="4273320"/>
              <a:ext cx="2304000" cy="2304000"/>
            </a:xfrm>
            <a:prstGeom prst="ellipse">
              <a:avLst/>
            </a:prstGeom>
            <a:solidFill>
              <a:srgbClr val="005BAA"/>
            </a:solidFill>
            <a:ln w="762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4" name="Рисунок 2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87219" y="4575291"/>
              <a:ext cx="873630" cy="1555366"/>
            </a:xfrm>
            <a:prstGeom prst="rect">
              <a:avLst/>
            </a:prstGeom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sp>
        <p:nvSpPr>
          <p:cNvPr id="15" name="Прямоугольник 14"/>
          <p:cNvSpPr/>
          <p:nvPr/>
        </p:nvSpPr>
        <p:spPr>
          <a:xfrm>
            <a:off x="213862" y="545659"/>
            <a:ext cx="692701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2000" dirty="0">
                <a:latin typeface="Segoe UI" panose="020B0502040204020203" pitchFamily="34" charset="0"/>
                <a:cs typeface="Segoe UI" panose="020B0502040204020203" pitchFamily="34" charset="0"/>
              </a:rPr>
              <a:t>Чтобы успеть вовремя в школу, важно знать, </a:t>
            </a:r>
            <a:r>
              <a:rPr lang="ru-RU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ru-RU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2000" dirty="0" smtClean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сколько </a:t>
            </a:r>
            <a:r>
              <a:rPr lang="ru-RU" sz="2000" dirty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времени займет дорога от дома до школы</a:t>
            </a:r>
            <a:r>
              <a:rPr lang="ru-RU" sz="2000" dirty="0">
                <a:latin typeface="Segoe UI" panose="020B0502040204020203" pitchFamily="34" charset="0"/>
                <a:cs typeface="Segoe UI" panose="020B0502040204020203" pitchFamily="34" charset="0"/>
              </a:rPr>
              <a:t>. </a:t>
            </a:r>
            <a:r>
              <a:rPr lang="ru-RU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ru-RU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Пусть дорога </a:t>
            </a:r>
            <a:r>
              <a:rPr lang="ru-RU" sz="2000" dirty="0">
                <a:latin typeface="Segoe UI" panose="020B0502040204020203" pitchFamily="34" charset="0"/>
                <a:cs typeface="Segoe UI" panose="020B0502040204020203" pitchFamily="34" charset="0"/>
              </a:rPr>
              <a:t>в школу </a:t>
            </a:r>
            <a:r>
              <a:rPr lang="ru-RU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будет </a:t>
            </a:r>
            <a:r>
              <a:rPr lang="ru-RU" sz="2000" dirty="0">
                <a:latin typeface="Segoe UI" panose="020B0502040204020203" pitchFamily="34" charset="0"/>
                <a:cs typeface="Segoe UI" panose="020B0502040204020203" pitchFamily="34" charset="0"/>
              </a:rPr>
              <a:t>чуть длиннее, но </a:t>
            </a:r>
            <a:r>
              <a:rPr lang="ru-RU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зато безопаснее.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13862" y="145549"/>
            <a:ext cx="692701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2000" dirty="0">
                <a:solidFill>
                  <a:srgbClr val="005B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ДОРОГА В ШКОЛУ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005BAA"/>
              </a:solidFill>
              <a:effectLst/>
              <a:uLnTx/>
              <a:uFillTx/>
              <a:latin typeface="Segoe UI Semibold" panose="020B0702040204020203" pitchFamily="34" charset="0"/>
              <a:ea typeface="+mn-ea"/>
              <a:cs typeface="Segoe UI Semibold" panose="020B0702040204020203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159" y="1865690"/>
            <a:ext cx="5172482" cy="473388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53425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6" name="Рисунок 566" descr="https://theyhomeschoolme.files.wordpress.com/2014/07/60-minute-clock-blank-five-minute-lines1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3308" y="4305345"/>
            <a:ext cx="933889" cy="933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Рисунок 57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6597" y="1951010"/>
            <a:ext cx="933889" cy="933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Рисунок 57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3308" y="5480510"/>
            <a:ext cx="933889" cy="933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Рисунок 58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6597" y="3122972"/>
            <a:ext cx="933889" cy="933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Группа 1"/>
          <p:cNvGrpSpPr/>
          <p:nvPr/>
        </p:nvGrpSpPr>
        <p:grpSpPr>
          <a:xfrm>
            <a:off x="6392035" y="1"/>
            <a:ext cx="2754000" cy="6857999"/>
            <a:chOff x="6392035" y="1"/>
            <a:chExt cx="2754000" cy="6857999"/>
          </a:xfrm>
        </p:grpSpPr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04631" y="4390845"/>
              <a:ext cx="1909322" cy="1750567"/>
            </a:xfrm>
            <a:prstGeom prst="rect">
              <a:avLst/>
            </a:prstGeom>
          </p:spPr>
        </p:pic>
        <p:sp>
          <p:nvSpPr>
            <p:cNvPr id="20" name="Прямоугольник 19"/>
            <p:cNvSpPr/>
            <p:nvPr/>
          </p:nvSpPr>
          <p:spPr>
            <a:xfrm>
              <a:off x="7146824" y="1"/>
              <a:ext cx="1999211" cy="6857999"/>
            </a:xfrm>
            <a:prstGeom prst="rect">
              <a:avLst/>
            </a:prstGeom>
            <a:solidFill>
              <a:srgbClr val="005BAA"/>
            </a:solidFill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1" name="Рисунок 2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43994" y="367314"/>
              <a:ext cx="1816760" cy="149837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22" name="Овал 21"/>
            <p:cNvSpPr/>
            <p:nvPr/>
          </p:nvSpPr>
          <p:spPr>
            <a:xfrm>
              <a:off x="6392035" y="4093320"/>
              <a:ext cx="2664000" cy="2664000"/>
            </a:xfrm>
            <a:prstGeom prst="ellipse">
              <a:avLst/>
            </a:prstGeom>
            <a:solidFill>
              <a:schemeClr val="bg1"/>
            </a:solidFill>
            <a:ln w="76200">
              <a:noFill/>
            </a:ln>
            <a:effectLst>
              <a:glow rad="25400">
                <a:schemeClr val="tx1">
                  <a:lumMod val="50000"/>
                  <a:lumOff val="50000"/>
                  <a:alpha val="39000"/>
                </a:schemeClr>
              </a:glow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Овал 22"/>
            <p:cNvSpPr/>
            <p:nvPr/>
          </p:nvSpPr>
          <p:spPr>
            <a:xfrm>
              <a:off x="6572035" y="4273320"/>
              <a:ext cx="2304000" cy="2304000"/>
            </a:xfrm>
            <a:prstGeom prst="ellipse">
              <a:avLst/>
            </a:prstGeom>
            <a:solidFill>
              <a:srgbClr val="005BAA"/>
            </a:solidFill>
            <a:ln w="762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4" name="Рисунок 23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87219" y="4575291"/>
              <a:ext cx="873630" cy="1555366"/>
            </a:xfrm>
            <a:prstGeom prst="rect">
              <a:avLst/>
            </a:prstGeom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sp>
        <p:nvSpPr>
          <p:cNvPr id="16" name="Прямоугольник 15"/>
          <p:cNvSpPr/>
          <p:nvPr/>
        </p:nvSpPr>
        <p:spPr>
          <a:xfrm>
            <a:off x="213862" y="145549"/>
            <a:ext cx="692701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2000" dirty="0">
                <a:solidFill>
                  <a:srgbClr val="005B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ДОРОГА В ШКОЛУ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005BAA"/>
              </a:solidFill>
              <a:effectLst/>
              <a:uLnTx/>
              <a:uFillTx/>
              <a:latin typeface="Segoe UI Semibold" panose="020B0702040204020203" pitchFamily="34" charset="0"/>
              <a:ea typeface="+mn-ea"/>
              <a:cs typeface="Segoe UI Semibold" panose="020B0702040204020203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3389116"/>
              </p:ext>
            </p:extLst>
          </p:nvPr>
        </p:nvGraphicFramePr>
        <p:xfrm>
          <a:off x="1262009" y="1865690"/>
          <a:ext cx="4640514" cy="4710168"/>
        </p:xfrm>
        <a:graphic>
          <a:graphicData uri="http://schemas.openxmlformats.org/drawingml/2006/table">
            <a:tbl>
              <a:tblPr firstRow="1" firstCol="1" bandRow="1"/>
              <a:tblGrid>
                <a:gridCol w="4640514">
                  <a:extLst>
                    <a:ext uri="{9D8B030D-6E8A-4147-A177-3AD203B41FA5}">
                      <a16:colId xmlns:a16="http://schemas.microsoft.com/office/drawing/2014/main" xmlns="" val="3877774385"/>
                    </a:ext>
                  </a:extLst>
                </a:gridCol>
              </a:tblGrid>
              <a:tr h="117754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Segoe UI Semibold" panose="020B0702040204020203" pitchFamily="34" charset="0"/>
                          <a:ea typeface="Calibri" panose="020F0502020204030204" pitchFamily="34" charset="0"/>
                          <a:cs typeface="Segoe UI Semibold" panose="020B0702040204020203" pitchFamily="34" charset="0"/>
                        </a:rPr>
                        <a:t>Выхожу из дома</a:t>
                      </a:r>
                      <a:endParaRPr lang="ru-RU" sz="1400" dirty="0">
                        <a:effectLst/>
                        <a:latin typeface="Segoe UI Semibold" panose="020B0702040204020203" pitchFamily="34" charset="0"/>
                        <a:ea typeface="Calibri" panose="020F0502020204030204" pitchFamily="34" charset="0"/>
                        <a:cs typeface="Segoe UI Semibold" panose="020B0702040204020203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010514997"/>
                  </a:ext>
                </a:extLst>
              </a:tr>
              <a:tr h="117754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Segoe UI Semibold" panose="020B0702040204020203" pitchFamily="34" charset="0"/>
                          <a:ea typeface="Calibri" panose="020F0502020204030204" pitchFamily="34" charset="0"/>
                          <a:cs typeface="Segoe UI Semibold" panose="020B0702040204020203" pitchFamily="34" charset="0"/>
                        </a:rPr>
                        <a:t>Прихожу в школу</a:t>
                      </a:r>
                      <a:endParaRPr lang="ru-RU" sz="1400" dirty="0">
                        <a:effectLst/>
                        <a:latin typeface="Segoe UI Semibold" panose="020B0702040204020203" pitchFamily="34" charset="0"/>
                        <a:ea typeface="Calibri" panose="020F0502020204030204" pitchFamily="34" charset="0"/>
                        <a:cs typeface="Segoe UI Semibold" panose="020B0702040204020203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954672061"/>
                  </a:ext>
                </a:extLst>
              </a:tr>
              <a:tr h="117754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Segoe UI Semibold" panose="020B0702040204020203" pitchFamily="34" charset="0"/>
                          <a:ea typeface="Calibri" panose="020F0502020204030204" pitchFamily="34" charset="0"/>
                          <a:cs typeface="Segoe UI Semibold" panose="020B0702040204020203" pitchFamily="34" charset="0"/>
                        </a:rPr>
                        <a:t>Начало уроков</a:t>
                      </a:r>
                      <a:endParaRPr lang="ru-RU" sz="1400" dirty="0">
                        <a:effectLst/>
                        <a:latin typeface="Segoe UI Semibold" panose="020B0702040204020203" pitchFamily="34" charset="0"/>
                        <a:ea typeface="Calibri" panose="020F0502020204030204" pitchFamily="34" charset="0"/>
                        <a:cs typeface="Segoe UI Semibold" panose="020B0702040204020203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26850044"/>
                  </a:ext>
                </a:extLst>
              </a:tr>
              <a:tr h="117754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Segoe UI Semibold" panose="020B0702040204020203" pitchFamily="34" charset="0"/>
                          <a:ea typeface="Calibri" panose="020F0502020204030204" pitchFamily="34" charset="0"/>
                          <a:cs typeface="Segoe UI Semibold" panose="020B0702040204020203" pitchFamily="34" charset="0"/>
                        </a:rPr>
                        <a:t>Конец уроков</a:t>
                      </a:r>
                      <a:endParaRPr lang="ru-RU" sz="1400" dirty="0">
                        <a:effectLst/>
                        <a:latin typeface="Segoe UI Semibold" panose="020B0702040204020203" pitchFamily="34" charset="0"/>
                        <a:ea typeface="Calibri" panose="020F0502020204030204" pitchFamily="34" charset="0"/>
                        <a:cs typeface="Segoe UI Semibold" panose="020B0702040204020203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46476171"/>
                  </a:ext>
                </a:extLst>
              </a:tr>
            </a:tbl>
          </a:graphicData>
        </a:graphic>
      </p:graphicFrame>
      <p:sp>
        <p:nvSpPr>
          <p:cNvPr id="17" name="Прямоугольник 16"/>
          <p:cNvSpPr/>
          <p:nvPr/>
        </p:nvSpPr>
        <p:spPr>
          <a:xfrm>
            <a:off x="213862" y="519901"/>
            <a:ext cx="692701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dirty="0" smtClean="0">
                <a:latin typeface="Segoe UI" panose="020B0502040204020203" pitchFamily="34" charset="0"/>
                <a:cs typeface="Segoe UI" panose="020B0502040204020203" pitchFamily="34" charset="0"/>
              </a:rPr>
              <a:t>Нарисуйте в тетради циферблат и часовые стрелки с указанием </a:t>
            </a:r>
            <a:r>
              <a:rPr lang="ru-RU" dirty="0">
                <a:latin typeface="Segoe UI" panose="020B0502040204020203" pitchFamily="34" charset="0"/>
                <a:cs typeface="Segoe UI" panose="020B0502040204020203" pitchFamily="34" charset="0"/>
              </a:rPr>
              <a:t>во сколько </a:t>
            </a:r>
            <a:r>
              <a:rPr lang="ru-RU" dirty="0" smtClean="0">
                <a:latin typeface="Segoe UI" panose="020B0502040204020203" pitchFamily="34" charset="0"/>
                <a:cs typeface="Segoe UI" panose="020B0502040204020203" pitchFamily="34" charset="0"/>
              </a:rPr>
              <a:t>вы выходите </a:t>
            </a:r>
            <a:r>
              <a:rPr lang="ru-RU" dirty="0">
                <a:latin typeface="Segoe UI" panose="020B0502040204020203" pitchFamily="34" charset="0"/>
                <a:cs typeface="Segoe UI" panose="020B0502040204020203" pitchFamily="34" charset="0"/>
              </a:rPr>
              <a:t>из дома, </a:t>
            </a:r>
            <a:r>
              <a:rPr lang="ru-RU" dirty="0" smtClean="0">
                <a:latin typeface="Segoe UI" panose="020B0502040204020203" pitchFamily="34" charset="0"/>
                <a:cs typeface="Segoe UI" panose="020B0502040204020203" pitchFamily="34" charset="0"/>
              </a:rPr>
              <a:t>приходите </a:t>
            </a:r>
            <a:r>
              <a:rPr lang="ru-RU" dirty="0">
                <a:latin typeface="Segoe UI" panose="020B0502040204020203" pitchFamily="34" charset="0"/>
                <a:cs typeface="Segoe UI" panose="020B0502040204020203" pitchFamily="34" charset="0"/>
              </a:rPr>
              <a:t>в школу, </a:t>
            </a:r>
            <a:r>
              <a:rPr lang="ru-RU" dirty="0" smtClean="0">
                <a:latin typeface="Segoe UI" panose="020B0502040204020203" pitchFamily="34" charset="0"/>
                <a:cs typeface="Segoe UI" panose="020B0502040204020203" pitchFamily="34" charset="0"/>
              </a:rPr>
              <a:t>в </a:t>
            </a:r>
            <a:r>
              <a:rPr lang="ru-RU" dirty="0">
                <a:latin typeface="Segoe UI" panose="020B0502040204020203" pitchFamily="34" charset="0"/>
                <a:cs typeface="Segoe UI" panose="020B0502040204020203" pitchFamily="34" charset="0"/>
              </a:rPr>
              <a:t>какое время начинаются </a:t>
            </a:r>
            <a:r>
              <a:rPr lang="ru-RU" dirty="0" smtClean="0">
                <a:latin typeface="Segoe UI" panose="020B0502040204020203" pitchFamily="34" charset="0"/>
                <a:cs typeface="Segoe UI" panose="020B0502040204020203" pitchFamily="34" charset="0"/>
              </a:rPr>
              <a:t> и </a:t>
            </a:r>
            <a:r>
              <a:rPr lang="ru-RU" dirty="0">
                <a:latin typeface="Segoe UI" panose="020B0502040204020203" pitchFamily="34" charset="0"/>
                <a:cs typeface="Segoe UI" panose="020B0502040204020203" pitchFamily="34" charset="0"/>
              </a:rPr>
              <a:t>заканчиваются </a:t>
            </a:r>
            <a:r>
              <a:rPr lang="ru-RU" dirty="0" smtClean="0">
                <a:latin typeface="Segoe UI" panose="020B0502040204020203" pitchFamily="34" charset="0"/>
                <a:cs typeface="Segoe UI" panose="020B0502040204020203" pitchFamily="34" charset="0"/>
              </a:rPr>
              <a:t>уроки. Подсчитайте сколько </a:t>
            </a:r>
            <a:r>
              <a:rPr lang="ru-RU" dirty="0">
                <a:latin typeface="Segoe UI" panose="020B0502040204020203" pitchFamily="34" charset="0"/>
                <a:cs typeface="Segoe UI" panose="020B0502040204020203" pitchFamily="34" charset="0"/>
              </a:rPr>
              <a:t>времени </a:t>
            </a:r>
            <a:r>
              <a:rPr lang="ru-RU" dirty="0" smtClean="0">
                <a:latin typeface="Segoe UI" panose="020B0502040204020203" pitchFamily="34" charset="0"/>
                <a:cs typeface="Segoe UI" panose="020B0502040204020203" pitchFamily="34" charset="0"/>
              </a:rPr>
              <a:t>вы затрачиваете на </a:t>
            </a:r>
            <a:r>
              <a:rPr lang="ru-RU" dirty="0">
                <a:latin typeface="Segoe UI" panose="020B0502040204020203" pitchFamily="34" charset="0"/>
                <a:cs typeface="Segoe UI" panose="020B0502040204020203" pitchFamily="34" charset="0"/>
              </a:rPr>
              <a:t>дорогу в школу?</a:t>
            </a:r>
          </a:p>
        </p:txBody>
      </p:sp>
    </p:spTree>
    <p:extLst>
      <p:ext uri="{BB962C8B-B14F-4D97-AF65-F5344CB8AC3E}">
        <p14:creationId xmlns:p14="http://schemas.microsoft.com/office/powerpoint/2010/main" val="3627531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2" r="1305"/>
          <a:stretch/>
        </p:blipFill>
        <p:spPr>
          <a:xfrm>
            <a:off x="367553" y="1140393"/>
            <a:ext cx="6122894" cy="547107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pSp>
        <p:nvGrpSpPr>
          <p:cNvPr id="2" name="Группа 1"/>
          <p:cNvGrpSpPr/>
          <p:nvPr/>
        </p:nvGrpSpPr>
        <p:grpSpPr>
          <a:xfrm>
            <a:off x="6392035" y="1"/>
            <a:ext cx="2754000" cy="6857999"/>
            <a:chOff x="6392035" y="1"/>
            <a:chExt cx="2754000" cy="6857999"/>
          </a:xfrm>
        </p:grpSpPr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04631" y="4390845"/>
              <a:ext cx="1909322" cy="1750567"/>
            </a:xfrm>
            <a:prstGeom prst="rect">
              <a:avLst/>
            </a:prstGeom>
          </p:spPr>
        </p:pic>
        <p:sp>
          <p:nvSpPr>
            <p:cNvPr id="20" name="Прямоугольник 19"/>
            <p:cNvSpPr/>
            <p:nvPr/>
          </p:nvSpPr>
          <p:spPr>
            <a:xfrm>
              <a:off x="7146824" y="1"/>
              <a:ext cx="1999211" cy="6857999"/>
            </a:xfrm>
            <a:prstGeom prst="rect">
              <a:avLst/>
            </a:prstGeom>
            <a:solidFill>
              <a:srgbClr val="005BAA"/>
            </a:solidFill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1" name="Рисунок 2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43994" y="367314"/>
              <a:ext cx="1816760" cy="149837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22" name="Овал 21"/>
            <p:cNvSpPr/>
            <p:nvPr/>
          </p:nvSpPr>
          <p:spPr>
            <a:xfrm>
              <a:off x="6392035" y="4093320"/>
              <a:ext cx="2664000" cy="2664000"/>
            </a:xfrm>
            <a:prstGeom prst="ellipse">
              <a:avLst/>
            </a:prstGeom>
            <a:solidFill>
              <a:schemeClr val="bg1"/>
            </a:solidFill>
            <a:ln w="76200">
              <a:noFill/>
            </a:ln>
            <a:effectLst>
              <a:glow rad="25400">
                <a:schemeClr val="tx1">
                  <a:lumMod val="50000"/>
                  <a:lumOff val="50000"/>
                  <a:alpha val="39000"/>
                </a:schemeClr>
              </a:glow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Овал 22"/>
            <p:cNvSpPr/>
            <p:nvPr/>
          </p:nvSpPr>
          <p:spPr>
            <a:xfrm>
              <a:off x="6572035" y="4273320"/>
              <a:ext cx="2304000" cy="2304000"/>
            </a:xfrm>
            <a:prstGeom prst="ellipse">
              <a:avLst/>
            </a:prstGeom>
            <a:solidFill>
              <a:srgbClr val="005BAA"/>
            </a:solidFill>
            <a:ln w="762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4" name="Рисунок 2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87219" y="4575291"/>
              <a:ext cx="873630" cy="1555366"/>
            </a:xfrm>
            <a:prstGeom prst="rect">
              <a:avLst/>
            </a:prstGeom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sp>
        <p:nvSpPr>
          <p:cNvPr id="15" name="Прямоугольник 14"/>
          <p:cNvSpPr/>
          <p:nvPr/>
        </p:nvSpPr>
        <p:spPr>
          <a:xfrm>
            <a:off x="231698" y="563558"/>
            <a:ext cx="692701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Как </a:t>
            </a:r>
            <a:r>
              <a:rPr lang="ru-RU" sz="2000" dirty="0">
                <a:latin typeface="Segoe UI" panose="020B0502040204020203" pitchFamily="34" charset="0"/>
                <a:cs typeface="Segoe UI" panose="020B0502040204020203" pitchFamily="34" charset="0"/>
              </a:rPr>
              <a:t>дойдут до школы дети из разных </a:t>
            </a:r>
            <a:r>
              <a:rPr lang="ru-RU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домов?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13862" y="145549"/>
            <a:ext cx="692701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2000" dirty="0">
                <a:solidFill>
                  <a:srgbClr val="005B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ДОРОГА В ШКОЛУ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005BAA"/>
              </a:solidFill>
              <a:effectLst/>
              <a:uLnTx/>
              <a:uFillTx/>
              <a:latin typeface="Segoe UI Semibold" panose="020B0702040204020203" pitchFamily="34" charset="0"/>
              <a:ea typeface="+mn-ea"/>
              <a:cs typeface="Segoe UI Semibold" panose="020B0702040204020203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33016" y="1276881"/>
            <a:ext cx="349776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ea typeface="Calibri" panose="020F0502020204030204" pitchFamily="34" charset="0"/>
                <a:cs typeface="Segoe UI Semibold" panose="020B0702040204020203" pitchFamily="34" charset="0"/>
              </a:rPr>
              <a:t>1</a:t>
            </a:r>
            <a:endParaRPr lang="ru-RU" sz="3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960379" y="1276881"/>
            <a:ext cx="412292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ea typeface="Calibri" panose="020F0502020204030204" pitchFamily="34" charset="0"/>
                <a:cs typeface="Segoe UI Semibold" panose="020B0702040204020203" pitchFamily="34" charset="0"/>
              </a:rPr>
              <a:t>2</a:t>
            </a:r>
            <a:endParaRPr lang="ru-RU" sz="3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979743" y="1278898"/>
            <a:ext cx="412292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ea typeface="Calibri" panose="020F0502020204030204" pitchFamily="34" charset="0"/>
                <a:cs typeface="Segoe UI Semibold" panose="020B0702040204020203" pitchFamily="34" charset="0"/>
              </a:rPr>
              <a:t>3</a:t>
            </a:r>
            <a:endParaRPr lang="ru-RU" sz="3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5898376" y="2752789"/>
            <a:ext cx="421910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ea typeface="Calibri" panose="020F0502020204030204" pitchFamily="34" charset="0"/>
                <a:cs typeface="Segoe UI Semibold" panose="020B0702040204020203" pitchFamily="34" charset="0"/>
              </a:rPr>
              <a:t>4</a:t>
            </a:r>
            <a:endParaRPr lang="ru-RU" sz="3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4616031" y="3136612"/>
            <a:ext cx="412292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ea typeface="Calibri" panose="020F0502020204030204" pitchFamily="34" charset="0"/>
                <a:cs typeface="Segoe UI Semibold" panose="020B0702040204020203" pitchFamily="34" charset="0"/>
              </a:rPr>
              <a:t>5</a:t>
            </a:r>
            <a:endParaRPr lang="ru-RU" sz="3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1194283" y="4575291"/>
            <a:ext cx="1160126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Школа</a:t>
            </a:r>
            <a:endParaRPr lang="ru-RU" sz="2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1078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3" grpId="0" animBg="1"/>
      <p:bldP spid="13" grpId="0" animBg="1"/>
      <p:bldP spid="17" grpId="0" animBg="1"/>
      <p:bldP spid="18" grpId="0" animBg="1"/>
      <p:bldP spid="19" grpId="0" animBg="1"/>
      <p:bldP spid="2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6392035" y="1"/>
            <a:ext cx="2754000" cy="6857999"/>
            <a:chOff x="6392035" y="1"/>
            <a:chExt cx="2754000" cy="6857999"/>
          </a:xfrm>
        </p:grpSpPr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04631" y="4390845"/>
              <a:ext cx="1909322" cy="1750567"/>
            </a:xfrm>
            <a:prstGeom prst="rect">
              <a:avLst/>
            </a:prstGeom>
          </p:spPr>
        </p:pic>
        <p:sp>
          <p:nvSpPr>
            <p:cNvPr id="20" name="Прямоугольник 19"/>
            <p:cNvSpPr/>
            <p:nvPr/>
          </p:nvSpPr>
          <p:spPr>
            <a:xfrm>
              <a:off x="7146824" y="1"/>
              <a:ext cx="1999211" cy="6857999"/>
            </a:xfrm>
            <a:prstGeom prst="rect">
              <a:avLst/>
            </a:prstGeom>
            <a:solidFill>
              <a:srgbClr val="005BAA"/>
            </a:solidFill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1" name="Рисунок 2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43994" y="367314"/>
              <a:ext cx="1816760" cy="149837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22" name="Овал 21"/>
            <p:cNvSpPr/>
            <p:nvPr/>
          </p:nvSpPr>
          <p:spPr>
            <a:xfrm>
              <a:off x="6392035" y="4093320"/>
              <a:ext cx="2664000" cy="2664000"/>
            </a:xfrm>
            <a:prstGeom prst="ellipse">
              <a:avLst/>
            </a:prstGeom>
            <a:solidFill>
              <a:schemeClr val="bg1"/>
            </a:solidFill>
            <a:ln w="76200">
              <a:noFill/>
            </a:ln>
            <a:effectLst>
              <a:glow rad="25400">
                <a:schemeClr val="tx1">
                  <a:lumMod val="50000"/>
                  <a:lumOff val="50000"/>
                  <a:alpha val="39000"/>
                </a:schemeClr>
              </a:glow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Овал 22"/>
            <p:cNvSpPr/>
            <p:nvPr/>
          </p:nvSpPr>
          <p:spPr>
            <a:xfrm>
              <a:off x="6572035" y="4273320"/>
              <a:ext cx="2304000" cy="2304000"/>
            </a:xfrm>
            <a:prstGeom prst="ellipse">
              <a:avLst/>
            </a:prstGeom>
            <a:solidFill>
              <a:srgbClr val="005BAA"/>
            </a:solidFill>
            <a:ln w="762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4" name="Рисунок 2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87219" y="4575291"/>
              <a:ext cx="873630" cy="1555366"/>
            </a:xfrm>
            <a:prstGeom prst="rect">
              <a:avLst/>
            </a:prstGeom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sp>
        <p:nvSpPr>
          <p:cNvPr id="15" name="Прямоугольник 14"/>
          <p:cNvSpPr/>
          <p:nvPr/>
        </p:nvSpPr>
        <p:spPr>
          <a:xfrm>
            <a:off x="231698" y="167259"/>
            <a:ext cx="692701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Какие утверждения вы считаете верными, а какие нет?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30" name="Группа 29"/>
          <p:cNvGrpSpPr/>
          <p:nvPr/>
        </p:nvGrpSpPr>
        <p:grpSpPr>
          <a:xfrm>
            <a:off x="466732" y="921061"/>
            <a:ext cx="360000" cy="360000"/>
            <a:chOff x="330926" y="1227909"/>
            <a:chExt cx="360000" cy="360000"/>
          </a:xfrm>
        </p:grpSpPr>
        <p:sp>
          <p:nvSpPr>
            <p:cNvPr id="31" name="Овал 30"/>
            <p:cNvSpPr/>
            <p:nvPr/>
          </p:nvSpPr>
          <p:spPr>
            <a:xfrm>
              <a:off x="330926" y="1227909"/>
              <a:ext cx="360000" cy="360000"/>
            </a:xfrm>
            <a:prstGeom prst="ellipse">
              <a:avLst/>
            </a:prstGeom>
            <a:noFill/>
            <a:ln w="57150">
              <a:solidFill>
                <a:srgbClr val="005BAA"/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Овал 31"/>
            <p:cNvSpPr/>
            <p:nvPr/>
          </p:nvSpPr>
          <p:spPr>
            <a:xfrm>
              <a:off x="402926" y="1299909"/>
              <a:ext cx="216000" cy="216000"/>
            </a:xfrm>
            <a:prstGeom prst="ellipse">
              <a:avLst/>
            </a:prstGeom>
            <a:solidFill>
              <a:srgbClr val="005BAA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4" name="Группа 33"/>
          <p:cNvGrpSpPr/>
          <p:nvPr/>
        </p:nvGrpSpPr>
        <p:grpSpPr>
          <a:xfrm>
            <a:off x="468189" y="1621531"/>
            <a:ext cx="360000" cy="360000"/>
            <a:chOff x="330926" y="1227909"/>
            <a:chExt cx="360000" cy="360000"/>
          </a:xfrm>
        </p:grpSpPr>
        <p:sp>
          <p:nvSpPr>
            <p:cNvPr id="35" name="Овал 34"/>
            <p:cNvSpPr/>
            <p:nvPr/>
          </p:nvSpPr>
          <p:spPr>
            <a:xfrm>
              <a:off x="330926" y="1227909"/>
              <a:ext cx="360000" cy="360000"/>
            </a:xfrm>
            <a:prstGeom prst="ellipse">
              <a:avLst/>
            </a:prstGeom>
            <a:noFill/>
            <a:ln w="57150">
              <a:solidFill>
                <a:srgbClr val="005BAA"/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" name="Овал 35"/>
            <p:cNvSpPr/>
            <p:nvPr/>
          </p:nvSpPr>
          <p:spPr>
            <a:xfrm>
              <a:off x="402926" y="1299909"/>
              <a:ext cx="216000" cy="216000"/>
            </a:xfrm>
            <a:prstGeom prst="ellipse">
              <a:avLst/>
            </a:prstGeom>
            <a:solidFill>
              <a:srgbClr val="005BAA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8" name="Группа 37"/>
          <p:cNvGrpSpPr/>
          <p:nvPr/>
        </p:nvGrpSpPr>
        <p:grpSpPr>
          <a:xfrm>
            <a:off x="468189" y="2381845"/>
            <a:ext cx="360000" cy="360000"/>
            <a:chOff x="330926" y="1227909"/>
            <a:chExt cx="360000" cy="360000"/>
          </a:xfrm>
        </p:grpSpPr>
        <p:sp>
          <p:nvSpPr>
            <p:cNvPr id="39" name="Овал 38"/>
            <p:cNvSpPr/>
            <p:nvPr/>
          </p:nvSpPr>
          <p:spPr>
            <a:xfrm>
              <a:off x="330926" y="1227909"/>
              <a:ext cx="360000" cy="360000"/>
            </a:xfrm>
            <a:prstGeom prst="ellipse">
              <a:avLst/>
            </a:prstGeom>
            <a:noFill/>
            <a:ln w="57150">
              <a:solidFill>
                <a:srgbClr val="005BAA"/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" name="Овал 39"/>
            <p:cNvSpPr/>
            <p:nvPr/>
          </p:nvSpPr>
          <p:spPr>
            <a:xfrm>
              <a:off x="402926" y="1299909"/>
              <a:ext cx="216000" cy="216000"/>
            </a:xfrm>
            <a:prstGeom prst="ellipse">
              <a:avLst/>
            </a:prstGeom>
            <a:solidFill>
              <a:srgbClr val="005BAA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2" name="Группа 41"/>
          <p:cNvGrpSpPr/>
          <p:nvPr/>
        </p:nvGrpSpPr>
        <p:grpSpPr>
          <a:xfrm>
            <a:off x="464563" y="3023724"/>
            <a:ext cx="360000" cy="360000"/>
            <a:chOff x="330926" y="1227909"/>
            <a:chExt cx="360000" cy="360000"/>
          </a:xfrm>
        </p:grpSpPr>
        <p:sp>
          <p:nvSpPr>
            <p:cNvPr id="43" name="Овал 42"/>
            <p:cNvSpPr/>
            <p:nvPr/>
          </p:nvSpPr>
          <p:spPr>
            <a:xfrm>
              <a:off x="330926" y="1227909"/>
              <a:ext cx="360000" cy="360000"/>
            </a:xfrm>
            <a:prstGeom prst="ellipse">
              <a:avLst/>
            </a:prstGeom>
            <a:noFill/>
            <a:ln w="57150">
              <a:solidFill>
                <a:srgbClr val="005BAA"/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4" name="Овал 43"/>
            <p:cNvSpPr/>
            <p:nvPr/>
          </p:nvSpPr>
          <p:spPr>
            <a:xfrm>
              <a:off x="402926" y="1299909"/>
              <a:ext cx="216000" cy="216000"/>
            </a:xfrm>
            <a:prstGeom prst="ellipse">
              <a:avLst/>
            </a:prstGeom>
            <a:solidFill>
              <a:srgbClr val="005BAA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6" name="Группа 45"/>
          <p:cNvGrpSpPr/>
          <p:nvPr/>
        </p:nvGrpSpPr>
        <p:grpSpPr>
          <a:xfrm>
            <a:off x="464563" y="3634685"/>
            <a:ext cx="360000" cy="360000"/>
            <a:chOff x="330926" y="1227909"/>
            <a:chExt cx="360000" cy="360000"/>
          </a:xfrm>
        </p:grpSpPr>
        <p:sp>
          <p:nvSpPr>
            <p:cNvPr id="47" name="Овал 46"/>
            <p:cNvSpPr/>
            <p:nvPr/>
          </p:nvSpPr>
          <p:spPr>
            <a:xfrm>
              <a:off x="330926" y="1227909"/>
              <a:ext cx="360000" cy="360000"/>
            </a:xfrm>
            <a:prstGeom prst="ellipse">
              <a:avLst/>
            </a:prstGeom>
            <a:noFill/>
            <a:ln w="57150">
              <a:solidFill>
                <a:srgbClr val="005BAA"/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8" name="Овал 47"/>
            <p:cNvSpPr/>
            <p:nvPr/>
          </p:nvSpPr>
          <p:spPr>
            <a:xfrm>
              <a:off x="402926" y="1299909"/>
              <a:ext cx="216000" cy="216000"/>
            </a:xfrm>
            <a:prstGeom prst="ellipse">
              <a:avLst/>
            </a:prstGeom>
            <a:solidFill>
              <a:srgbClr val="005BAA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50" name="Группа 49"/>
          <p:cNvGrpSpPr/>
          <p:nvPr/>
        </p:nvGrpSpPr>
        <p:grpSpPr>
          <a:xfrm>
            <a:off x="464563" y="4273320"/>
            <a:ext cx="360000" cy="360000"/>
            <a:chOff x="330926" y="1227909"/>
            <a:chExt cx="360000" cy="360000"/>
          </a:xfrm>
        </p:grpSpPr>
        <p:sp>
          <p:nvSpPr>
            <p:cNvPr id="51" name="Овал 50"/>
            <p:cNvSpPr/>
            <p:nvPr/>
          </p:nvSpPr>
          <p:spPr>
            <a:xfrm>
              <a:off x="330926" y="1227909"/>
              <a:ext cx="360000" cy="360000"/>
            </a:xfrm>
            <a:prstGeom prst="ellipse">
              <a:avLst/>
            </a:prstGeom>
            <a:noFill/>
            <a:ln w="57150">
              <a:solidFill>
                <a:srgbClr val="005BAA"/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2" name="Овал 51"/>
            <p:cNvSpPr/>
            <p:nvPr/>
          </p:nvSpPr>
          <p:spPr>
            <a:xfrm>
              <a:off x="402926" y="1299909"/>
              <a:ext cx="216000" cy="216000"/>
            </a:xfrm>
            <a:prstGeom prst="ellipse">
              <a:avLst/>
            </a:prstGeom>
            <a:solidFill>
              <a:srgbClr val="005BAA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54" name="Группа 53"/>
          <p:cNvGrpSpPr/>
          <p:nvPr/>
        </p:nvGrpSpPr>
        <p:grpSpPr>
          <a:xfrm>
            <a:off x="464563" y="4992974"/>
            <a:ext cx="360000" cy="360000"/>
            <a:chOff x="330926" y="1227909"/>
            <a:chExt cx="360000" cy="360000"/>
          </a:xfrm>
        </p:grpSpPr>
        <p:sp>
          <p:nvSpPr>
            <p:cNvPr id="55" name="Овал 54"/>
            <p:cNvSpPr/>
            <p:nvPr/>
          </p:nvSpPr>
          <p:spPr>
            <a:xfrm>
              <a:off x="330926" y="1227909"/>
              <a:ext cx="360000" cy="360000"/>
            </a:xfrm>
            <a:prstGeom prst="ellipse">
              <a:avLst/>
            </a:prstGeom>
            <a:noFill/>
            <a:ln w="57150">
              <a:solidFill>
                <a:srgbClr val="005BAA"/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6" name="Овал 55"/>
            <p:cNvSpPr/>
            <p:nvPr/>
          </p:nvSpPr>
          <p:spPr>
            <a:xfrm>
              <a:off x="402926" y="1299909"/>
              <a:ext cx="216000" cy="216000"/>
            </a:xfrm>
            <a:prstGeom prst="ellipse">
              <a:avLst/>
            </a:prstGeom>
            <a:solidFill>
              <a:srgbClr val="005BAA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58" name="Группа 57"/>
          <p:cNvGrpSpPr/>
          <p:nvPr/>
        </p:nvGrpSpPr>
        <p:grpSpPr>
          <a:xfrm>
            <a:off x="464563" y="5626657"/>
            <a:ext cx="360000" cy="360000"/>
            <a:chOff x="330926" y="1227909"/>
            <a:chExt cx="360000" cy="360000"/>
          </a:xfrm>
        </p:grpSpPr>
        <p:sp>
          <p:nvSpPr>
            <p:cNvPr id="59" name="Овал 58"/>
            <p:cNvSpPr/>
            <p:nvPr/>
          </p:nvSpPr>
          <p:spPr>
            <a:xfrm>
              <a:off x="330926" y="1227909"/>
              <a:ext cx="360000" cy="360000"/>
            </a:xfrm>
            <a:prstGeom prst="ellipse">
              <a:avLst/>
            </a:prstGeom>
            <a:noFill/>
            <a:ln w="57150">
              <a:solidFill>
                <a:srgbClr val="005BAA"/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0" name="Овал 59"/>
            <p:cNvSpPr/>
            <p:nvPr/>
          </p:nvSpPr>
          <p:spPr>
            <a:xfrm>
              <a:off x="402926" y="1299909"/>
              <a:ext cx="216000" cy="216000"/>
            </a:xfrm>
            <a:prstGeom prst="ellipse">
              <a:avLst/>
            </a:prstGeom>
            <a:solidFill>
              <a:srgbClr val="005BAA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62" name="Группа 61"/>
          <p:cNvGrpSpPr/>
          <p:nvPr/>
        </p:nvGrpSpPr>
        <p:grpSpPr>
          <a:xfrm>
            <a:off x="464563" y="6227569"/>
            <a:ext cx="360000" cy="360000"/>
            <a:chOff x="330926" y="1227909"/>
            <a:chExt cx="360000" cy="360000"/>
          </a:xfrm>
        </p:grpSpPr>
        <p:sp>
          <p:nvSpPr>
            <p:cNvPr id="63" name="Овал 62"/>
            <p:cNvSpPr/>
            <p:nvPr/>
          </p:nvSpPr>
          <p:spPr>
            <a:xfrm>
              <a:off x="330926" y="1227909"/>
              <a:ext cx="360000" cy="360000"/>
            </a:xfrm>
            <a:prstGeom prst="ellipse">
              <a:avLst/>
            </a:prstGeom>
            <a:noFill/>
            <a:ln w="57150">
              <a:solidFill>
                <a:srgbClr val="005BAA"/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4" name="Овал 63"/>
            <p:cNvSpPr/>
            <p:nvPr/>
          </p:nvSpPr>
          <p:spPr>
            <a:xfrm>
              <a:off x="402926" y="1299909"/>
              <a:ext cx="216000" cy="216000"/>
            </a:xfrm>
            <a:prstGeom prst="ellipse">
              <a:avLst/>
            </a:prstGeom>
            <a:solidFill>
              <a:srgbClr val="005BAA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7485356"/>
              </p:ext>
            </p:extLst>
          </p:nvPr>
        </p:nvGraphicFramePr>
        <p:xfrm>
          <a:off x="231698" y="808281"/>
          <a:ext cx="6340337" cy="5862484"/>
        </p:xfrm>
        <a:graphic>
          <a:graphicData uri="http://schemas.openxmlformats.org/drawingml/2006/table">
            <a:tbl>
              <a:tblPr firstRow="1" firstCol="1" bandRow="1"/>
              <a:tblGrid>
                <a:gridCol w="711415">
                  <a:extLst>
                    <a:ext uri="{9D8B030D-6E8A-4147-A177-3AD203B41FA5}">
                      <a16:colId xmlns:a16="http://schemas.microsoft.com/office/drawing/2014/main" xmlns="" val="850338979"/>
                    </a:ext>
                  </a:extLst>
                </a:gridCol>
                <a:gridCol w="5628922">
                  <a:extLst>
                    <a:ext uri="{9D8B030D-6E8A-4147-A177-3AD203B41FA5}">
                      <a16:colId xmlns:a16="http://schemas.microsoft.com/office/drawing/2014/main" xmlns="" val="3010668955"/>
                    </a:ext>
                  </a:extLst>
                </a:gridCol>
              </a:tblGrid>
              <a:tr h="602508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Из дома выхожу в последнюю минуту, потому что быстро </a:t>
                      </a:r>
                      <a:r>
                        <a:rPr lang="ru-RU" sz="1600" dirty="0" smtClean="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бегаю</a:t>
                      </a:r>
                      <a:endParaRPr lang="ru-RU" sz="120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3015337288"/>
                  </a:ext>
                </a:extLst>
              </a:tr>
              <a:tr h="879565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Дорогу перехожу по </a:t>
                      </a:r>
                      <a:r>
                        <a:rPr lang="ru-RU" sz="1600" dirty="0" smtClean="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пешеходному </a:t>
                      </a:r>
                      <a:r>
                        <a:rPr lang="ru-RU" sz="1600" dirty="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переходу </a:t>
                      </a:r>
                      <a:r>
                        <a:rPr lang="ru-RU" sz="1600" dirty="0" smtClean="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со </a:t>
                      </a:r>
                      <a:r>
                        <a:rPr lang="ru-RU" sz="1600" dirty="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светофором, или если нет светофора, то по </a:t>
                      </a:r>
                      <a:r>
                        <a:rPr lang="ru-RU" sz="1600" dirty="0" smtClean="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подземному пешеходному переходу</a:t>
                      </a:r>
                      <a:endParaRPr lang="ru-RU" sz="120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909615442"/>
                  </a:ext>
                </a:extLst>
              </a:tr>
              <a:tr h="67056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Прежде чем ступить на проезжую часть дороги внимательно </a:t>
                      </a:r>
                      <a:r>
                        <a:rPr lang="ru-RU" sz="1600" dirty="0" smtClean="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смотрю </a:t>
                      </a:r>
                      <a:r>
                        <a:rPr lang="ru-RU" sz="1600" dirty="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не приближаются ли </a:t>
                      </a:r>
                      <a:r>
                        <a:rPr lang="ru-RU" sz="1600" dirty="0" smtClean="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автомобили</a:t>
                      </a:r>
                      <a:endParaRPr lang="ru-RU" sz="120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2879202294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По дороге, не оборудованной </a:t>
                      </a:r>
                      <a:r>
                        <a:rPr lang="ru-RU" sz="1600" dirty="0" smtClean="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тротуаром двигаюсь по </a:t>
                      </a:r>
                      <a:r>
                        <a:rPr lang="ru-RU" sz="1600" dirty="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правой </a:t>
                      </a:r>
                      <a:r>
                        <a:rPr lang="ru-RU" sz="1600" dirty="0" smtClean="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обочине</a:t>
                      </a:r>
                      <a:endParaRPr lang="ru-RU" sz="120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650738406"/>
                  </a:ext>
                </a:extLst>
              </a:tr>
              <a:tr h="400595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На проезжей части можно кататься на роликовых </a:t>
                      </a:r>
                      <a:r>
                        <a:rPr lang="ru-RU" sz="1600" dirty="0" smtClean="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/>
                      </a:r>
                      <a:br>
                        <a:rPr lang="ru-RU" sz="1600" dirty="0" smtClean="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</a:br>
                      <a:r>
                        <a:rPr lang="ru-RU" sz="1600" dirty="0" smtClean="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коньках</a:t>
                      </a:r>
                      <a:endParaRPr lang="ru-RU" sz="120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162381704"/>
                  </a:ext>
                </a:extLst>
              </a:tr>
              <a:tr h="862148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Пешеход передвигается пешком в местах специально предназначенных для пешеходов, которые называются </a:t>
                      </a:r>
                      <a:r>
                        <a:rPr lang="ru-RU" sz="1600" dirty="0" smtClean="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тротуарами</a:t>
                      </a:r>
                      <a:endParaRPr lang="ru-RU" sz="120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312401341"/>
                  </a:ext>
                </a:extLst>
              </a:tr>
              <a:tr h="627017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Я пассажир, если еду в автобусе, </a:t>
                      </a:r>
                      <a:r>
                        <a:rPr lang="ru-RU" sz="1600" dirty="0" smtClean="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троллейбусе, трамвае</a:t>
                      </a:r>
                      <a:r>
                        <a:rPr lang="ru-RU" sz="1600" dirty="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, или </a:t>
                      </a:r>
                      <a:r>
                        <a:rPr lang="ru-RU" sz="1600" dirty="0" smtClean="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в  </a:t>
                      </a:r>
                      <a:r>
                        <a:rPr lang="ru-RU" sz="1600" dirty="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автомобиле с </a:t>
                      </a:r>
                      <a:r>
                        <a:rPr lang="ru-RU" sz="1600" dirty="0" smtClean="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родителями</a:t>
                      </a:r>
                      <a:endParaRPr lang="ru-RU" sz="120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3458854235"/>
                  </a:ext>
                </a:extLst>
              </a:tr>
              <a:tr h="635726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Участниками дорожного движения являются: пешеходы, пассажиры, </a:t>
                      </a:r>
                      <a:r>
                        <a:rPr lang="ru-RU" sz="1600" dirty="0" smtClean="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водители</a:t>
                      </a:r>
                      <a:endParaRPr lang="ru-RU" sz="120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619178677"/>
                  </a:ext>
                </a:extLst>
              </a:tr>
              <a:tr h="3600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Выйдя из автобуса, перейду дорогу </a:t>
                      </a:r>
                      <a:r>
                        <a:rPr lang="ru-RU" sz="1600" dirty="0" smtClean="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по ближайшему пешеходному переходу после </a:t>
                      </a:r>
                      <a:r>
                        <a:rPr lang="ru-RU" sz="1600" dirty="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того как </a:t>
                      </a:r>
                      <a:r>
                        <a:rPr lang="ru-RU" sz="1600" dirty="0" smtClean="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автобус уедет</a:t>
                      </a:r>
                      <a:endParaRPr lang="ru-RU" sz="120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33965277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94753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5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500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500"/>
                            </p:stCondLst>
                            <p:childTnLst>
                              <p:par>
                                <p:cTn id="3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7500"/>
                            </p:stCondLst>
                            <p:childTnLst>
                              <p:par>
                                <p:cTn id="4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8500"/>
                            </p:stCondLst>
                            <p:childTnLst>
                              <p:par>
                                <p:cTn id="4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9500"/>
                            </p:stCondLst>
                            <p:childTnLst>
                              <p:par>
                                <p:cTn id="5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500"/>
                            </p:stCondLst>
                            <p:childTnLst>
                              <p:par>
                                <p:cTn id="6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8813</TotalTime>
  <Words>300</Words>
  <Application>Microsoft Office PowerPoint</Application>
  <PresentationFormat>Экран (4:3)</PresentationFormat>
  <Paragraphs>33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5" baseType="lpstr">
      <vt:lpstr>Microsoft YaHei UI</vt:lpstr>
      <vt:lpstr>Arial</vt:lpstr>
      <vt:lpstr>Calibri</vt:lpstr>
      <vt:lpstr>Calibri Light</vt:lpstr>
      <vt:lpstr>Segoe UI</vt:lpstr>
      <vt:lpstr>Segoe UI Semibold</vt:lpstr>
      <vt:lpstr>Тема Office</vt:lpstr>
      <vt:lpstr>БЕЗОПАСНЫЙ МАРШРУТ, ПОСТРОЕНИЕ ИНДИВИДУАЛЬНОЙ СХЕМЫ ДОМ-ШКОЛА-ДОМ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ВЕЛОСИПЕД</dc:title>
  <dc:creator>Andrew Efimovsky</dc:creator>
  <cp:lastModifiedBy>User</cp:lastModifiedBy>
  <cp:revision>292</cp:revision>
  <dcterms:created xsi:type="dcterms:W3CDTF">2019-08-19T07:52:16Z</dcterms:created>
  <dcterms:modified xsi:type="dcterms:W3CDTF">2020-12-03T13:04:20Z</dcterms:modified>
</cp:coreProperties>
</file>