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9" r:id="rId2"/>
    <p:sldId id="258" r:id="rId3"/>
    <p:sldId id="274" r:id="rId4"/>
    <p:sldId id="280" r:id="rId5"/>
    <p:sldId id="349" r:id="rId6"/>
    <p:sldId id="281" r:id="rId7"/>
    <p:sldId id="282" r:id="rId8"/>
    <p:sldId id="347" r:id="rId9"/>
    <p:sldId id="284" r:id="rId10"/>
    <p:sldId id="283" r:id="rId11"/>
    <p:sldId id="348" r:id="rId12"/>
    <p:sldId id="350" r:id="rId13"/>
    <p:sldId id="351" r:id="rId14"/>
    <p:sldId id="285" r:id="rId15"/>
    <p:sldId id="353" r:id="rId16"/>
    <p:sldId id="354" r:id="rId17"/>
    <p:sldId id="35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2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w Efimovsky" initials="AE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AA"/>
    <a:srgbClr val="D12023"/>
    <a:srgbClr val="00B050"/>
    <a:srgbClr val="D7181E"/>
    <a:srgbClr val="FFCCCC"/>
    <a:srgbClr val="FFFF99"/>
    <a:srgbClr val="B3CEE5"/>
    <a:srgbClr val="CCFF99"/>
    <a:srgbClr val="FFCC99"/>
    <a:srgbClr val="F3A6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2" autoAdjust="0"/>
    <p:restoredTop sz="96830" autoAdjust="0"/>
  </p:normalViewPr>
  <p:slideViewPr>
    <p:cSldViewPr snapToGrid="0" showGuides="1">
      <p:cViewPr varScale="1">
        <p:scale>
          <a:sx n="112" d="100"/>
          <a:sy n="112" d="100"/>
        </p:scale>
        <p:origin x="1452" y="108"/>
      </p:cViewPr>
      <p:guideLst>
        <p:guide orient="horz" pos="2228"/>
        <p:guide pos="2245"/>
      </p:guideLst>
    </p:cSldViewPr>
  </p:slideViewPr>
  <p:outlineViewPr>
    <p:cViewPr>
      <p:scale>
        <a:sx n="33" d="100"/>
        <a:sy n="33" d="100"/>
      </p:scale>
      <p:origin x="0" y="-1107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7596"/>
    </p:cViewPr>
  </p:sorterViewPr>
  <p:notesViewPr>
    <p:cSldViewPr snapToGrid="0" showGuides="1">
      <p:cViewPr varScale="1">
        <p:scale>
          <a:sx n="97" d="100"/>
          <a:sy n="97" d="100"/>
        </p:scale>
        <p:origin x="648" y="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58752-EDA5-40AB-A891-727AA1C2B917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44027-2C1F-4C73-9A78-FE4A005618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664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1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973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76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10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71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6592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916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119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28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203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A3E3B-5340-48C2-BBF1-E251CA96180E}" type="datetimeFigureOut">
              <a:rPr lang="ru-RU" smtClean="0"/>
              <a:t>03.12.2020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2719E-75ED-4A60-9985-4C4236D7FE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166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152770" y="1"/>
            <a:ext cx="1999211" cy="6857999"/>
          </a:xfrm>
          <a:prstGeom prst="rect">
            <a:avLst/>
          </a:prstGeom>
          <a:solidFill>
            <a:srgbClr val="005BAA"/>
          </a:solidFill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94" y="367314"/>
            <a:ext cx="1816760" cy="14983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Овал 16"/>
          <p:cNvSpPr/>
          <p:nvPr/>
        </p:nvSpPr>
        <p:spPr>
          <a:xfrm>
            <a:off x="6392035" y="4093320"/>
            <a:ext cx="2664000" cy="2664000"/>
          </a:xfrm>
          <a:prstGeom prst="ellipse">
            <a:avLst/>
          </a:prstGeom>
          <a:solidFill>
            <a:schemeClr val="bg1"/>
          </a:solidFill>
          <a:ln w="76200">
            <a:noFill/>
          </a:ln>
          <a:effectLst>
            <a:glow rad="25400">
              <a:schemeClr val="tx1">
                <a:lumMod val="50000"/>
                <a:lumOff val="50000"/>
                <a:alpha val="39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6572035" y="4273320"/>
            <a:ext cx="2304000" cy="2304000"/>
          </a:xfrm>
          <a:prstGeom prst="ellipse">
            <a:avLst/>
          </a:prstGeom>
          <a:solidFill>
            <a:srgbClr val="005BAA"/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825" y="4774883"/>
            <a:ext cx="1696419" cy="1327632"/>
          </a:xfrm>
          <a:prstGeom prst="rect">
            <a:avLst/>
          </a:prstGeom>
          <a:ln>
            <a:noFill/>
          </a:ln>
          <a:effectLst>
            <a:glow rad="25400">
              <a:schemeClr val="tx1">
                <a:lumMod val="50000"/>
                <a:lumOff val="50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Заголовок 21"/>
          <p:cNvSpPr>
            <a:spLocks noGrp="1"/>
          </p:cNvSpPr>
          <p:nvPr>
            <p:ph type="ctrTitle"/>
          </p:nvPr>
        </p:nvSpPr>
        <p:spPr>
          <a:xfrm>
            <a:off x="-2" y="0"/>
            <a:ext cx="7152770" cy="685800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ИСТОРИЯ </a:t>
            </a:r>
            <a:br>
              <a:rPr lang="ru-RU" b="1" dirty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</a:br>
            <a:r>
              <a:rPr lang="ru-RU" b="1" dirty="0" smtClean="0">
                <a:solidFill>
                  <a:srgbClr val="005B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anose="020B0702040204020203" pitchFamily="34" charset="0"/>
                <a:ea typeface="Microsoft YaHei UI" panose="020B0503020204020204" pitchFamily="34" charset="-122"/>
                <a:cs typeface="Segoe UI Semibold" panose="020B0702040204020203" pitchFamily="34" charset="0"/>
              </a:rPr>
              <a:t>ЮИД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990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8858" y="5243605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Владельцу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достигшему 14-летнего возраста, выдавалось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на руки специальное удостоверение на право управления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велосипедом.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46" y="650037"/>
            <a:ext cx="5044379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46" y="2569637"/>
            <a:ext cx="5057626" cy="24836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Овал 17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4552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Движение ЮИД росло и развивалось.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2002 году команды ЮИД России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принимают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участие 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Европейском образовательном конкурсе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по правилам дорожного движения для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детей и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на протяжении последних нескольких лет ежегодно становится призером этих международных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соревнований.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42"/>
          <a:stretch/>
        </p:blipFill>
        <p:spPr>
          <a:xfrm>
            <a:off x="1005309" y="3357283"/>
            <a:ext cx="5206726" cy="33137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Прямоугольник 20"/>
          <p:cNvSpPr/>
          <p:nvPr/>
        </p:nvSpPr>
        <p:spPr>
          <a:xfrm>
            <a:off x="280755" y="2199304"/>
            <a:ext cx="66860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2010,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2011, 2015 и 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годах российские </a:t>
            </a:r>
            <a:r>
              <a:rPr lang="ru-RU" sz="16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 поднимались на высшую ступень пьедестала, завоевав золотые медали; еще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четырежды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становились серебряными призерами европейского конкурса.</a:t>
            </a:r>
          </a:p>
        </p:txBody>
      </p:sp>
    </p:spTree>
    <p:extLst>
      <p:ext uri="{BB962C8B-B14F-4D97-AF65-F5344CB8AC3E}">
        <p14:creationId xmlns:p14="http://schemas.microsoft.com/office/powerpoint/2010/main" val="378951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2015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30-й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Европейский образовательный конкурс Международной автомобильной федерации (FIA) по изучению и соблюдению Правил дорожного движения прошел в столице Австрии Вене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Принимавшие в нем участие российские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команды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заняли: юные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инспекторы из Татарстана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1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место, а </a:t>
            </a:r>
            <a:r>
              <a:rPr lang="ru-RU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ЮИДовцы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из Липецкой области – 2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место. </a:t>
            </a:r>
            <a:endParaRPr lang="ru-RU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47" y="2746192"/>
            <a:ext cx="5358806" cy="35569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96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88657" y="154142"/>
            <a:ext cx="427288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В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2018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году в конкурсе приняли участие 24 команды из 23 стран, впервые участвовала команда Азербайджана и представители Туниса. По итогам соревнований первое место завоевала команда Российской автомобильной федерации (РАФ), которую представляли школьники из Тюменской области. </a:t>
            </a:r>
            <a:r>
              <a:rPr lang="ru-RU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Также второе место присуждено </a:t>
            </a:r>
            <a:r>
              <a:rPr lang="ru-RU" sz="1600" dirty="0">
                <a:latin typeface="Segoe UI" panose="020B0502040204020203" pitchFamily="34" charset="0"/>
                <a:cs typeface="Segoe UI" panose="020B0502040204020203" pitchFamily="34" charset="0"/>
              </a:rPr>
              <a:t>команде Всероссийского общества автомобилистов (ВОА), в составе которой выступали школьники из Татарстана.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54" y="260164"/>
            <a:ext cx="2330603" cy="160552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5" t="10493"/>
          <a:stretch/>
        </p:blipFill>
        <p:spPr>
          <a:xfrm>
            <a:off x="853229" y="2954909"/>
            <a:ext cx="5276724" cy="3676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09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2999" y="660796"/>
            <a:ext cx="6875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О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тряды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юных инспекторов движения есть в каждом регионе России. Более </a:t>
            </a:r>
            <a:r>
              <a:rPr lang="ru-RU" sz="200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400 тысяч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школьников по всей стране изучают правила дорожного движения, учатся управлять велосипедом и оказывать первую помощь пострадавшим в ДТП, участвуют в различных социально значимых акциях и мероприятиях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Госавтоинспекции.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3" t="31405" r="408" b="11791"/>
          <a:stretch/>
        </p:blipFill>
        <p:spPr>
          <a:xfrm>
            <a:off x="1" y="3004725"/>
            <a:ext cx="7158714" cy="38532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38513" y="128734"/>
            <a:ext cx="64335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ЮИД СЕГОДНЯ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3922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Скругленный прямоугольник 75"/>
          <p:cNvSpPr/>
          <p:nvPr/>
        </p:nvSpPr>
        <p:spPr>
          <a:xfrm>
            <a:off x="1881113" y="99012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 flipH="1">
            <a:off x="2455548" y="1040382"/>
            <a:ext cx="3644312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учебной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249960" y="109865"/>
            <a:ext cx="69940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НАПРАВЛЕНИЯ ДЕЯТЕЛЬНОСТИ ЮИД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rgbClr val="005BAA"/>
              </a:solidFill>
              <a:effectLst/>
              <a:uLnTx/>
              <a:uFillTx/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1601598" y="1067487"/>
            <a:ext cx="756781" cy="776788"/>
            <a:chOff x="3532039" y="6181178"/>
            <a:chExt cx="418849" cy="429922"/>
          </a:xfrm>
        </p:grpSpPr>
        <p:sp>
          <p:nvSpPr>
            <p:cNvPr id="54" name="Блок-схема: узел 53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621602" y="6196035"/>
              <a:ext cx="239722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1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0" name="Скругленный прямоугольник 29"/>
          <p:cNvSpPr/>
          <p:nvPr/>
        </p:nvSpPr>
        <p:spPr>
          <a:xfrm>
            <a:off x="1881113" y="2049803"/>
            <a:ext cx="4445008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11"/>
          <p:cNvSpPr txBox="1">
            <a:spLocks noChangeArrowheads="1"/>
          </p:cNvSpPr>
          <p:nvPr/>
        </p:nvSpPr>
        <p:spPr bwMode="auto">
          <a:xfrm flipH="1">
            <a:off x="2455547" y="2091625"/>
            <a:ext cx="3870573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информационной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1601598" y="2127167"/>
            <a:ext cx="756781" cy="776788"/>
            <a:chOff x="3532039" y="6181178"/>
            <a:chExt cx="418849" cy="429922"/>
          </a:xfrm>
        </p:grpSpPr>
        <p:sp>
          <p:nvSpPr>
            <p:cNvPr id="33" name="Блок-схема: узел 3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2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35" name="Скругленный прямоугольник 34"/>
          <p:cNvSpPr/>
          <p:nvPr/>
        </p:nvSpPr>
        <p:spPr>
          <a:xfrm>
            <a:off x="1881112" y="3103977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11"/>
          <p:cNvSpPr txBox="1">
            <a:spLocks noChangeArrowheads="1"/>
          </p:cNvSpPr>
          <p:nvPr/>
        </p:nvSpPr>
        <p:spPr bwMode="auto">
          <a:xfrm flipH="1">
            <a:off x="2478078" y="3146628"/>
            <a:ext cx="3848041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шефской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37" name="Группа 36"/>
          <p:cNvGrpSpPr/>
          <p:nvPr/>
        </p:nvGrpSpPr>
        <p:grpSpPr>
          <a:xfrm>
            <a:off x="1601598" y="3181341"/>
            <a:ext cx="756781" cy="776788"/>
            <a:chOff x="3532039" y="6181178"/>
            <a:chExt cx="418849" cy="429922"/>
          </a:xfrm>
        </p:grpSpPr>
        <p:sp>
          <p:nvSpPr>
            <p:cNvPr id="38" name="Блок-схема: узел 37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3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0" name="Скругленный прямоугольник 39"/>
          <p:cNvSpPr/>
          <p:nvPr/>
        </p:nvSpPr>
        <p:spPr>
          <a:xfrm>
            <a:off x="1903642" y="4169826"/>
            <a:ext cx="442247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11"/>
          <p:cNvSpPr txBox="1">
            <a:spLocks noChangeArrowheads="1"/>
          </p:cNvSpPr>
          <p:nvPr/>
        </p:nvSpPr>
        <p:spPr bwMode="auto">
          <a:xfrm flipH="1">
            <a:off x="2478079" y="4211648"/>
            <a:ext cx="3755444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культурно-досуговой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1624128" y="4247190"/>
            <a:ext cx="756781" cy="776788"/>
            <a:chOff x="3532039" y="6181178"/>
            <a:chExt cx="418849" cy="429922"/>
          </a:xfrm>
        </p:grpSpPr>
        <p:sp>
          <p:nvSpPr>
            <p:cNvPr id="43" name="Блок-схема: узел 42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608789" y="6196035"/>
              <a:ext cx="278759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4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45" name="Скругленный прямоугольник 44"/>
          <p:cNvSpPr/>
          <p:nvPr/>
        </p:nvSpPr>
        <p:spPr>
          <a:xfrm>
            <a:off x="1881112" y="5235675"/>
            <a:ext cx="4445007" cy="937022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 flipH="1">
            <a:off x="2455549" y="5277497"/>
            <a:ext cx="3870570" cy="830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2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Отделение патрульно-рейдовой работы</a:t>
            </a:r>
            <a:endParaRPr lang="en-US" altLang="zh-CN" sz="2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60" name="Группа 59"/>
          <p:cNvGrpSpPr/>
          <p:nvPr/>
        </p:nvGrpSpPr>
        <p:grpSpPr>
          <a:xfrm>
            <a:off x="1601598" y="5313039"/>
            <a:ext cx="756781" cy="776788"/>
            <a:chOff x="3532039" y="6181178"/>
            <a:chExt cx="418849" cy="429922"/>
          </a:xfrm>
        </p:grpSpPr>
        <p:sp>
          <p:nvSpPr>
            <p:cNvPr id="61" name="Блок-схема: узел 60"/>
            <p:cNvSpPr/>
            <p:nvPr/>
          </p:nvSpPr>
          <p:spPr>
            <a:xfrm>
              <a:off x="3532039" y="6181178"/>
              <a:ext cx="418849" cy="429922"/>
            </a:xfrm>
            <a:prstGeom prst="flowChartConnector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608789" y="6196035"/>
              <a:ext cx="272548" cy="391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dirty="0" smtClean="0">
                  <a:solidFill>
                    <a:srgbClr val="C00000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5</a:t>
              </a:r>
              <a:endParaRPr lang="ru-RU" sz="4000" dirty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3" name="Скругленный прямоугольник 62"/>
          <p:cNvSpPr/>
          <p:nvPr/>
        </p:nvSpPr>
        <p:spPr>
          <a:xfrm>
            <a:off x="183224" y="1002652"/>
            <a:ext cx="989972" cy="5182574"/>
          </a:xfrm>
          <a:prstGeom prst="roundRect">
            <a:avLst/>
          </a:prstGeom>
          <a:ln w="19050">
            <a:solidFill>
              <a:srgbClr val="005BA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Отделения отряда ЮИД </a:t>
            </a:r>
            <a:b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направлениям деятельности</a:t>
            </a:r>
            <a:endParaRPr lang="ru-RU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Правая фигурная скобка 3"/>
          <p:cNvSpPr/>
          <p:nvPr/>
        </p:nvSpPr>
        <p:spPr>
          <a:xfrm>
            <a:off x="1135395" y="902825"/>
            <a:ext cx="312517" cy="5382228"/>
          </a:xfrm>
          <a:prstGeom prst="rightBrace">
            <a:avLst>
              <a:gd name="adj1" fmla="val 8333"/>
              <a:gd name="adj2" fmla="val 49785"/>
            </a:avLst>
          </a:prstGeom>
          <a:ln w="19050">
            <a:solidFill>
              <a:srgbClr val="005B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09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3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3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3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14" grpId="0"/>
      <p:bldP spid="67" grpId="0"/>
      <p:bldP spid="30" grpId="0" animBg="1"/>
      <p:bldP spid="31" grpId="0"/>
      <p:bldP spid="35" grpId="0" animBg="1"/>
      <p:bldP spid="36" grpId="0"/>
      <p:bldP spid="40" grpId="0" animBg="1"/>
      <p:bldP spid="41" grpId="0"/>
      <p:bldP spid="45" grpId="0" animBg="1"/>
      <p:bldP spid="46" grpId="0"/>
      <p:bldP spid="6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УЧЕБНОЙ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занятия по изучению Правил дорожного движения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дошкольных учреждениях и младших классах своих школ.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0" name="TextBox 11"/>
          <p:cNvSpPr txBox="1">
            <a:spLocks noChangeArrowheads="1"/>
          </p:cNvSpPr>
          <p:nvPr/>
        </p:nvSpPr>
        <p:spPr bwMode="auto">
          <a:xfrm flipH="1">
            <a:off x="841751" y="1127329"/>
            <a:ext cx="627801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беседы и практические занятия по безопасности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 на территории школьных </a:t>
            </a:r>
            <a:r>
              <a:rPr lang="ru-RU" altLang="zh-CN" sz="1400" kern="0" dirty="0" err="1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1" name="Группа 70"/>
          <p:cNvGrpSpPr/>
          <p:nvPr/>
        </p:nvGrpSpPr>
        <p:grpSpPr>
          <a:xfrm>
            <a:off x="294518" y="1208939"/>
            <a:ext cx="360000" cy="360000"/>
            <a:chOff x="330926" y="1227909"/>
            <a:chExt cx="360000" cy="360000"/>
          </a:xfrm>
        </p:grpSpPr>
        <p:sp>
          <p:nvSpPr>
            <p:cNvPr id="72" name="Овал 71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3" name="Овал 72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56730" y="1741069"/>
            <a:ext cx="6211540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индивидуальную работу с нарушителями правил дорожного</a:t>
            </a:r>
          </a:p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движения, ведет работу по фактам дорожно-транспортных происшествий с участием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школьников.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93651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3136238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Оформляет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уголок «Отряд ЮИД в действии!».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3136238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56730" y="3652145"/>
            <a:ext cx="5959352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Выпускает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стенные газеты и информационные листки.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323" y="3652145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588661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ИНФОРМАЦИОННОЙ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64959" y="4080074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Готовит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информационные сообщения о деятельности отряда ЮИД для школьных радио и ТВ, и СМИ.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94323" y="4170282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86308" y="4723446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Следит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за наполнением странички в социальных сетях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и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сайте школы.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294323" y="4805056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</p:spTree>
    <p:extLst>
      <p:ext uri="{BB962C8B-B14F-4D97-AF65-F5344CB8AC3E}">
        <p14:creationId xmlns:p14="http://schemas.microsoft.com/office/powerpoint/2010/main" val="198596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0" grpId="0"/>
      <p:bldP spid="74" grpId="0"/>
      <p:bldP spid="79" grpId="0"/>
      <p:bldP spid="83" grpId="0"/>
      <p:bldP spid="88" grpId="0"/>
      <p:bldP spid="89" grpId="0"/>
      <p:bldP spid="9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249960" y="109865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ШЕФСКОЙ ПОМОЩИ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7" name="Овал 2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65" name="TextBox 11"/>
          <p:cNvSpPr txBox="1">
            <a:spLocks noChangeArrowheads="1"/>
          </p:cNvSpPr>
          <p:nvPr/>
        </p:nvSpPr>
        <p:spPr bwMode="auto">
          <a:xfrm flipH="1">
            <a:off x="841751" y="513589"/>
            <a:ext cx="6215444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казывает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помощь дошкольным образовательным организациям в создании простейших </a:t>
            </a:r>
            <a:r>
              <a:rPr lang="ru-RU" altLang="zh-CN" sz="1400" kern="0" dirty="0" err="1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автоплощадок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 (дорожных разметок) на территории и уголков безопасности дорожного движения.</a:t>
            </a:r>
          </a:p>
        </p:txBody>
      </p:sp>
      <p:grpSp>
        <p:nvGrpSpPr>
          <p:cNvPr id="66" name="Группа 65"/>
          <p:cNvGrpSpPr/>
          <p:nvPr/>
        </p:nvGrpSpPr>
        <p:grpSpPr>
          <a:xfrm>
            <a:off x="296454" y="628402"/>
            <a:ext cx="360000" cy="360000"/>
            <a:chOff x="330926" y="1227909"/>
            <a:chExt cx="360000" cy="360000"/>
          </a:xfrm>
        </p:grpSpPr>
        <p:sp>
          <p:nvSpPr>
            <p:cNvPr id="68" name="Овал 67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69" name="Овал 68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4" name="TextBox 11"/>
          <p:cNvSpPr txBox="1">
            <a:spLocks noChangeArrowheads="1"/>
          </p:cNvSpPr>
          <p:nvPr/>
        </p:nvSpPr>
        <p:spPr bwMode="auto">
          <a:xfrm flipH="1">
            <a:off x="864959" y="1359601"/>
            <a:ext cx="6211540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изготовление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элементарных наглядных пособий для дошкольников (знаки, жезл и т.д.)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</a:t>
            </a:r>
            <a:endParaRPr lang="ru-RU" altLang="zh-CN" sz="1400" kern="0" dirty="0">
              <a:latin typeface="Segoe UI" panose="020B0502040204020203" pitchFamily="34" charset="0"/>
              <a:ea typeface="微软雅黑" pitchFamily="34" charset="-122"/>
              <a:cs typeface="Segoe UI" panose="020B0502040204020203" pitchFamily="34" charset="0"/>
            </a:endParaRPr>
          </a:p>
        </p:txBody>
      </p:sp>
      <p:grpSp>
        <p:nvGrpSpPr>
          <p:cNvPr id="75" name="Группа 74"/>
          <p:cNvGrpSpPr/>
          <p:nvPr/>
        </p:nvGrpSpPr>
        <p:grpSpPr>
          <a:xfrm>
            <a:off x="281440" y="1438806"/>
            <a:ext cx="360000" cy="360000"/>
            <a:chOff x="330926" y="1227909"/>
            <a:chExt cx="360000" cy="360000"/>
          </a:xfrm>
        </p:grpSpPr>
        <p:sp>
          <p:nvSpPr>
            <p:cNvPr id="77" name="Овал 76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78" name="Овал 77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79" name="TextBox 11"/>
          <p:cNvSpPr txBox="1">
            <a:spLocks noChangeArrowheads="1"/>
          </p:cNvSpPr>
          <p:nvPr/>
        </p:nvSpPr>
        <p:spPr bwMode="auto">
          <a:xfrm flipH="1">
            <a:off x="841751" y="2480110"/>
            <a:ext cx="5951123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сопровождении взрослых в патрулировании и рейдах по соблюдению детьми и подростками Правил дорожного движения.</a:t>
            </a:r>
          </a:p>
        </p:txBody>
      </p:sp>
      <p:grpSp>
        <p:nvGrpSpPr>
          <p:cNvPr id="80" name="Группа 79"/>
          <p:cNvGrpSpPr/>
          <p:nvPr/>
        </p:nvGrpSpPr>
        <p:grpSpPr>
          <a:xfrm>
            <a:off x="294518" y="2557500"/>
            <a:ext cx="360000" cy="360000"/>
            <a:chOff x="330926" y="1227909"/>
            <a:chExt cx="360000" cy="360000"/>
          </a:xfrm>
        </p:grpSpPr>
        <p:sp>
          <p:nvSpPr>
            <p:cNvPr id="81" name="Овал 8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2" name="Овал 8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3" name="TextBox 11"/>
          <p:cNvSpPr txBox="1">
            <a:spLocks noChangeArrowheads="1"/>
          </p:cNvSpPr>
          <p:nvPr/>
        </p:nvSpPr>
        <p:spPr bwMode="auto">
          <a:xfrm flipH="1">
            <a:off x="840439" y="3073407"/>
            <a:ext cx="5959352" cy="52322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Осуществляет несение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дежурства на прилегающей к школе территории перед школой до занятий и после занятий.</a:t>
            </a:r>
          </a:p>
        </p:txBody>
      </p:sp>
      <p:grpSp>
        <p:nvGrpSpPr>
          <p:cNvPr id="84" name="Группа 83"/>
          <p:cNvGrpSpPr/>
          <p:nvPr/>
        </p:nvGrpSpPr>
        <p:grpSpPr>
          <a:xfrm>
            <a:off x="294084" y="3151576"/>
            <a:ext cx="360000" cy="360000"/>
            <a:chOff x="330926" y="1227909"/>
            <a:chExt cx="360000" cy="360000"/>
          </a:xfrm>
        </p:grpSpPr>
        <p:sp>
          <p:nvSpPr>
            <p:cNvPr id="85" name="Овал 8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86" name="Овал 8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88" name="Прямоугольник 87"/>
          <p:cNvSpPr/>
          <p:nvPr/>
        </p:nvSpPr>
        <p:spPr>
          <a:xfrm>
            <a:off x="205146" y="2009923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ПАТРУЛЬНО-РЕЙДОВОЙ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9" name="TextBox 11"/>
          <p:cNvSpPr txBox="1">
            <a:spLocks noChangeArrowheads="1"/>
          </p:cNvSpPr>
          <p:nvPr/>
        </p:nvSpPr>
        <p:spPr bwMode="auto">
          <a:xfrm flipH="1">
            <a:off x="841751" y="4335106"/>
            <a:ext cx="5951123" cy="30777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О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рганизует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работу агитбригады.</a:t>
            </a:r>
          </a:p>
        </p:txBody>
      </p:sp>
      <p:grpSp>
        <p:nvGrpSpPr>
          <p:cNvPr id="90" name="Группа 89"/>
          <p:cNvGrpSpPr/>
          <p:nvPr/>
        </p:nvGrpSpPr>
        <p:grpSpPr>
          <a:xfrm>
            <a:off x="281440" y="4315681"/>
            <a:ext cx="360000" cy="360000"/>
            <a:chOff x="330926" y="1227909"/>
            <a:chExt cx="360000" cy="360000"/>
          </a:xfrm>
        </p:grpSpPr>
        <p:sp>
          <p:nvSpPr>
            <p:cNvPr id="91" name="Овал 90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2" name="Овал 91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93" name="TextBox 11"/>
          <p:cNvSpPr txBox="1">
            <a:spLocks noChangeArrowheads="1"/>
          </p:cNvSpPr>
          <p:nvPr/>
        </p:nvSpPr>
        <p:spPr bwMode="auto">
          <a:xfrm flipH="1">
            <a:off x="840439" y="4733917"/>
            <a:ext cx="5959352" cy="73866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defRPr/>
            </a:pP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Проводит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викторины, экскурсии, соревнования, конкурсы,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КВН,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тематические утренники, спектакли и др</a:t>
            </a:r>
            <a:r>
              <a:rPr lang="ru-RU" altLang="zh-CN" sz="1400" ker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., </a:t>
            </a:r>
            <a:r>
              <a:rPr lang="ru-RU" altLang="zh-CN" sz="1400" kern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участвует </a:t>
            </a: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/>
            </a:r>
            <a:b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</a:br>
            <a:r>
              <a:rPr lang="ru-RU" altLang="zh-CN" sz="1400" kern="0" dirty="0" smtClean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в </a:t>
            </a:r>
            <a:r>
              <a:rPr lang="ru-RU" altLang="zh-CN" sz="1400" kern="0" dirty="0">
                <a:latin typeface="Segoe UI" panose="020B0502040204020203" pitchFamily="34" charset="0"/>
                <a:ea typeface="微软雅黑" pitchFamily="34" charset="-122"/>
                <a:cs typeface="Segoe UI" panose="020B0502040204020203" pitchFamily="34" charset="0"/>
              </a:rPr>
              <a:t>соревнованиях и конкурсах различного уровня.</a:t>
            </a:r>
          </a:p>
        </p:txBody>
      </p:sp>
      <p:grpSp>
        <p:nvGrpSpPr>
          <p:cNvPr id="94" name="Группа 93"/>
          <p:cNvGrpSpPr/>
          <p:nvPr/>
        </p:nvGrpSpPr>
        <p:grpSpPr>
          <a:xfrm>
            <a:off x="300439" y="4919038"/>
            <a:ext cx="360000" cy="360000"/>
            <a:chOff x="330926" y="1227909"/>
            <a:chExt cx="360000" cy="360000"/>
          </a:xfrm>
        </p:grpSpPr>
        <p:sp>
          <p:nvSpPr>
            <p:cNvPr id="95" name="Овал 94"/>
            <p:cNvSpPr/>
            <p:nvPr/>
          </p:nvSpPr>
          <p:spPr>
            <a:xfrm>
              <a:off x="330926" y="1227909"/>
              <a:ext cx="360000" cy="360000"/>
            </a:xfrm>
            <a:prstGeom prst="ellipse">
              <a:avLst/>
            </a:prstGeom>
            <a:noFill/>
            <a:ln w="57150">
              <a:solidFill>
                <a:srgbClr val="005BAA"/>
              </a:solidFill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  <p:sp>
          <p:nvSpPr>
            <p:cNvPr id="96" name="Овал 95"/>
            <p:cNvSpPr/>
            <p:nvPr/>
          </p:nvSpPr>
          <p:spPr>
            <a:xfrm>
              <a:off x="402926" y="1299909"/>
              <a:ext cx="216000" cy="216000"/>
            </a:xfrm>
            <a:prstGeom prst="ellipse">
              <a:avLst/>
            </a:prstGeom>
            <a:solidFill>
              <a:srgbClr val="005BAA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00"/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180065" y="3808214"/>
            <a:ext cx="689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0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ОТДЕЛЕНИЕ КУЛЬТУРНО-ДОСУГОВОЙ РАБОТЫ</a:t>
            </a:r>
            <a:endParaRPr lang="ru-RU" sz="20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87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74" grpId="0"/>
      <p:bldP spid="79" grpId="0"/>
      <p:bldP spid="83" grpId="0"/>
      <p:bldP spid="88" grpId="0"/>
      <p:bldP spid="89" grpId="0"/>
      <p:bldP spid="93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5373" y="254390"/>
            <a:ext cx="714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5BAA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  марта 2019 года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движению ЮИД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исполнилось уже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46 лет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!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116145" y="5445997"/>
            <a:ext cx="619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Первые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отряды юных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инспекторов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движения </a:t>
            </a: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/>
            </a:r>
            <a:b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ru-RU" sz="24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формировались в </a:t>
            </a:r>
            <a:r>
              <a:rPr lang="ru-RU" sz="24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далеком 1973 году. </a:t>
            </a:r>
            <a:endParaRPr lang="ru-RU" sz="2400" dirty="0">
              <a:solidFill>
                <a:srgbClr val="D7181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6" y="1393448"/>
            <a:ext cx="5120710" cy="383095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53" y="1401646"/>
            <a:ext cx="5573071" cy="381455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6" y="1403076"/>
            <a:ext cx="5202379" cy="38131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8" y="1394877"/>
            <a:ext cx="5837922" cy="381148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84" y="1391491"/>
            <a:ext cx="5236682" cy="3797448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57" y="1384165"/>
            <a:ext cx="5327053" cy="383885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7" y="1364716"/>
            <a:ext cx="6214926" cy="3801952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86" y="1372042"/>
            <a:ext cx="6015768" cy="380103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1" y="1378311"/>
            <a:ext cx="5669378" cy="379476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3" name="Овал 22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7168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5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9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4814" y="696110"/>
            <a:ext cx="6544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данным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справочника «Народное хозяйство СССР» в 1970 году в стране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насчитывалось: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1626365"/>
            <a:ext cx="1435653" cy="95710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64309" y="193438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1395300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легковых 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69" y="2676514"/>
            <a:ext cx="1351308" cy="90087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864307" y="2957673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177643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 автобусов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7" y="3646273"/>
            <a:ext cx="1435653" cy="957102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864308" y="3976037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15767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троллейбусов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88" y="4646034"/>
            <a:ext cx="1397871" cy="9319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30" y="5615384"/>
            <a:ext cx="1347948" cy="898632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1864307" y="4942714"/>
            <a:ext cx="50540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22051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трамваев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95506" y="5889336"/>
            <a:ext cx="4873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D7181E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627446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ru-RU" sz="2000" dirty="0" smtClean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грузовых </a:t>
            </a:r>
            <a:r>
              <a:rPr lang="ru-RU" sz="2000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автомобилей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815" y="194537"/>
            <a:ext cx="6389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ТРАНСПОРТНЫЕ СРЕДСТВА В СССР</a:t>
            </a:r>
            <a:endParaRPr lang="ru-RU" sz="2400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6" name="Овал 2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80993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7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6896" y="3992640"/>
            <a:ext cx="6659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Совместным постановлением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Секретариата ЦК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ВЛКСМ, коллегии МВД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коллегии Министерства просвещения СССР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</a:t>
            </a:r>
            <a:r>
              <a:rPr lang="ru-RU" sz="2100" dirty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марта </a:t>
            </a:r>
            <a:r>
              <a:rPr lang="ru-RU" sz="2100" dirty="0" smtClean="0">
                <a:solidFill>
                  <a:srgbClr val="005BAA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1973 года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утверждено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Положение об отрядах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юных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инспекторов движения. </a:t>
            </a:r>
            <a:endParaRPr lang="ru-RU" sz="21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Главной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задачей отрядов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ЮИД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определено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их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активное участие в пропаганде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правил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дорожного движения среди детей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подростков.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85" y="252771"/>
            <a:ext cx="5616406" cy="36644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0597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02803" y="105013"/>
            <a:ext cx="36365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Первый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Всероссийский слёт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проходил в пионерским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лагерь «Орлёнок»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г. Туапсе в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конце сентября 1975 г.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Туда направились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870 лучших школьников страны в 72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регионов СССР, </a:t>
            </a:r>
            <a:r>
              <a:rPr lang="ru-RU" sz="2100" dirty="0">
                <a:latin typeface="Segoe UI" panose="020B0502040204020203" pitchFamily="34" charset="0"/>
                <a:cs typeface="Segoe UI" panose="020B0502040204020203" pitchFamily="34" charset="0"/>
              </a:rPr>
              <a:t>ставших победителями </a:t>
            </a:r>
            <a:r>
              <a:rPr lang="ru-RU" sz="21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местных слётов ЮИД.</a:t>
            </a:r>
            <a:endParaRPr lang="ru-RU" sz="21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1202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8" r="24084"/>
          <a:stretch/>
        </p:blipFill>
        <p:spPr>
          <a:xfrm>
            <a:off x="546392" y="199621"/>
            <a:ext cx="2168037" cy="3337329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932" y="3429000"/>
            <a:ext cx="4865591" cy="3220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55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" y="6325395"/>
            <a:ext cx="71468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Лариса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Николаевна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Медведева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(Овчаренко)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703" y="386568"/>
            <a:ext cx="3811418" cy="571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6" name="Овал 15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2516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74012" y="5343881"/>
            <a:ext cx="62980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Провести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техническое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обслуживание </a:t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велосипеда,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знать его устройство,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устранить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неисправности — это должен был уметь каждый </a:t>
            </a:r>
            <a:r>
              <a:rPr lang="ru-RU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ЮИДовец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и мальчики и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девочки!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72" y="851823"/>
            <a:ext cx="6022763" cy="42436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6392035" y="1"/>
            <a:ext cx="2754000" cy="6857999"/>
            <a:chOff x="6392035" y="1"/>
            <a:chExt cx="2754000" cy="6857999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7" name="Овал 16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Овал 17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719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88372" y="5504636"/>
            <a:ext cx="62980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 1896 году в Петербурге опубликован указ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градоначальника о разрешении езды на велосипеде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по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улицам города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. Одновременно с ним вводились номерные </a:t>
            </a:r>
            <a:r>
              <a:rPr lang="ru-RU" dirty="0">
                <a:latin typeface="Segoe UI" panose="020B0502040204020203" pitchFamily="34" charset="0"/>
                <a:cs typeface="Segoe UI" panose="020B0502040204020203" pitchFamily="34" charset="0"/>
              </a:rPr>
              <a:t>знаки для </a:t>
            </a:r>
            <a:r>
              <a:rPr lang="ru-RU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велосипедистов.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09" y="951102"/>
            <a:ext cx="2478672" cy="18176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9" y="1088660"/>
            <a:ext cx="2590945" cy="15425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231" y="2268594"/>
            <a:ext cx="2517478" cy="16333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7" y="3534272"/>
            <a:ext cx="2517478" cy="17960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552" y="3607620"/>
            <a:ext cx="2517478" cy="164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72733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631" y="4390845"/>
            <a:ext cx="1909322" cy="175056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0" y="5723314"/>
            <a:ext cx="71447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До 1917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года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регистрации подлежали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даже </a:t>
            </a:r>
            <a:r>
              <a:rPr lang="ru-RU" sz="2000" dirty="0">
                <a:latin typeface="Segoe UI" panose="020B0502040204020203" pitchFamily="34" charset="0"/>
                <a:cs typeface="Segoe UI" panose="020B0502040204020203" pitchFamily="34" charset="0"/>
              </a:rPr>
              <a:t>детские </a:t>
            </a:r>
            <a:r>
              <a:rPr lang="ru-RU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велосипеды.</a:t>
            </a:r>
            <a:endParaRPr lang="ru-RU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402" y="801865"/>
            <a:ext cx="4017072" cy="461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71109" y="128410"/>
            <a:ext cx="64335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5BAA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ТРАНСПОРТНОЕ СРЕДСТВО ЮИДОВЦА – ВЕЛОСИПЕД</a:t>
            </a:r>
            <a:endParaRPr lang="ru-RU" dirty="0">
              <a:solidFill>
                <a:srgbClr val="005BAA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390000" y="228601"/>
            <a:ext cx="2754000" cy="6857999"/>
            <a:chOff x="6392035" y="1"/>
            <a:chExt cx="2754000" cy="6857999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7146824" y="1"/>
              <a:ext cx="1999211" cy="6857999"/>
            </a:xfrm>
            <a:prstGeom prst="rect">
              <a:avLst/>
            </a:prstGeom>
            <a:solidFill>
              <a:srgbClr val="005BAA"/>
            </a:solidFill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3994" y="367314"/>
              <a:ext cx="1816760" cy="1498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Овал 21"/>
            <p:cNvSpPr/>
            <p:nvPr/>
          </p:nvSpPr>
          <p:spPr>
            <a:xfrm>
              <a:off x="6392035" y="4093320"/>
              <a:ext cx="2664000" cy="2664000"/>
            </a:xfrm>
            <a:prstGeom prst="ellipse">
              <a:avLst/>
            </a:prstGeom>
            <a:solidFill>
              <a:schemeClr val="bg1"/>
            </a:solidFill>
            <a:ln w="76200">
              <a:noFill/>
            </a:ln>
            <a:effectLst>
              <a:glow rad="25400">
                <a:schemeClr val="tx1">
                  <a:lumMod val="50000"/>
                  <a:lumOff val="50000"/>
                  <a:alpha val="39000"/>
                </a:schemeClr>
              </a:glow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>
              <a:off x="6572035" y="4273320"/>
              <a:ext cx="2304000" cy="2304000"/>
            </a:xfrm>
            <a:prstGeom prst="ellipse">
              <a:avLst/>
            </a:prstGeom>
            <a:solidFill>
              <a:srgbClr val="005BAA"/>
            </a:solidFill>
            <a:ln w="762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5825" y="4774883"/>
              <a:ext cx="1696419" cy="1327632"/>
            </a:xfrm>
            <a:prstGeom prst="rect">
              <a:avLst/>
            </a:prstGeom>
            <a:ln>
              <a:noFill/>
            </a:ln>
            <a:effectLst>
              <a:glow rad="25400">
                <a:schemeClr val="tx1">
                  <a:lumMod val="50000"/>
                  <a:lumOff val="50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587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8733</TotalTime>
  <Words>542</Words>
  <Application>Microsoft Office PowerPoint</Application>
  <PresentationFormat>Экран (4:3)</PresentationFormat>
  <Paragraphs>60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微软雅黑</vt:lpstr>
      <vt:lpstr>Microsoft YaHei UI</vt:lpstr>
      <vt:lpstr>Arial</vt:lpstr>
      <vt:lpstr>Calibri</vt:lpstr>
      <vt:lpstr>Calibri Light</vt:lpstr>
      <vt:lpstr>Segoe UI</vt:lpstr>
      <vt:lpstr>Segoe UI Black</vt:lpstr>
      <vt:lpstr>Segoe UI Semibold</vt:lpstr>
      <vt:lpstr>Times New Roman</vt:lpstr>
      <vt:lpstr>Тема Office</vt:lpstr>
      <vt:lpstr>ИСТОРИЯ  ЮИД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ВЕЛОСИПЕД</dc:title>
  <dc:creator>Andrew Efimovsky</dc:creator>
  <cp:lastModifiedBy>User</cp:lastModifiedBy>
  <cp:revision>286</cp:revision>
  <dcterms:created xsi:type="dcterms:W3CDTF">2019-08-19T07:52:16Z</dcterms:created>
  <dcterms:modified xsi:type="dcterms:W3CDTF">2020-12-03T13:09:18Z</dcterms:modified>
</cp:coreProperties>
</file>